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2.xml" ContentType="application/vnd.openxmlformats-officedocument.presentationml.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omments/comment3.xml" ContentType="application/vnd.openxmlformats-officedocument.presentationml.comment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omments/comment4.xml" ContentType="application/vnd.openxmlformats-officedocument.presentationml.comments+xml"/>
  <Override PartName="/ppt/notesSlides/notesSlide50.xml" ContentType="application/vnd.openxmlformats-officedocument.presentationml.notesSlide+xml"/>
  <Override PartName="/ppt/comments/comment5.xml" ContentType="application/vnd.openxmlformats-officedocument.presentationml.comments+xml"/>
  <Override PartName="/ppt/notesSlides/notesSlide51.xml" ContentType="application/vnd.openxmlformats-officedocument.presentationml.notesSlide+xml"/>
  <Override PartName="/ppt/comments/comment6.xml" ContentType="application/vnd.openxmlformats-officedocument.presentationml.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omments/comment7.xml" ContentType="application/vnd.openxmlformats-officedocument.presentationml.comment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comment8.xml" ContentType="application/vnd.openxmlformats-officedocument.presentationml.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omments/comment9.xml" ContentType="application/vnd.openxmlformats-officedocument.presentationml.comments+xml"/>
  <Override PartName="/ppt/notesSlides/notesSlide71.xml" ContentType="application/vnd.openxmlformats-officedocument.presentationml.notesSlide+xml"/>
  <Override PartName="/ppt/comments/comment10.xml" ContentType="application/vnd.openxmlformats-officedocument.presentationml.comment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omments/comment11.xml" ContentType="application/vnd.openxmlformats-officedocument.presentationml.comment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omments/comment12.xml" ContentType="application/vnd.openxmlformats-officedocument.presentationml.comments+xml"/>
  <Override PartName="/ppt/notesSlides/notesSlide83.xml" ContentType="application/vnd.openxmlformats-officedocument.presentationml.notesSlide+xml"/>
  <Override PartName="/ppt/comments/comment13.xml" ContentType="application/vnd.openxmlformats-officedocument.presentationml.comment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779" r:id="rId5"/>
    <p:sldMasterId id="2147484794" r:id="rId6"/>
  </p:sldMasterIdLst>
  <p:notesMasterIdLst>
    <p:notesMasterId r:id="rId116"/>
  </p:notesMasterIdLst>
  <p:handoutMasterIdLst>
    <p:handoutMasterId r:id="rId117"/>
  </p:handoutMasterIdLst>
  <p:sldIdLst>
    <p:sldId id="794" r:id="rId7"/>
    <p:sldId id="941" r:id="rId8"/>
    <p:sldId id="942" r:id="rId9"/>
    <p:sldId id="901" r:id="rId10"/>
    <p:sldId id="945" r:id="rId11"/>
    <p:sldId id="797" r:id="rId12"/>
    <p:sldId id="943" r:id="rId13"/>
    <p:sldId id="800" r:id="rId14"/>
    <p:sldId id="944" r:id="rId15"/>
    <p:sldId id="801" r:id="rId16"/>
    <p:sldId id="264" r:id="rId17"/>
    <p:sldId id="266" r:id="rId18"/>
    <p:sldId id="267" r:id="rId19"/>
    <p:sldId id="268" r:id="rId20"/>
    <p:sldId id="270" r:id="rId21"/>
    <p:sldId id="910" r:id="rId22"/>
    <p:sldId id="269" r:id="rId23"/>
    <p:sldId id="946" r:id="rId24"/>
    <p:sldId id="275" r:id="rId25"/>
    <p:sldId id="276" r:id="rId26"/>
    <p:sldId id="947" r:id="rId27"/>
    <p:sldId id="273" r:id="rId28"/>
    <p:sldId id="271" r:id="rId29"/>
    <p:sldId id="277" r:id="rId30"/>
    <p:sldId id="274" r:id="rId31"/>
    <p:sldId id="802" r:id="rId32"/>
    <p:sldId id="279" r:id="rId33"/>
    <p:sldId id="285" r:id="rId34"/>
    <p:sldId id="896" r:id="rId35"/>
    <p:sldId id="287" r:id="rId36"/>
    <p:sldId id="288" r:id="rId37"/>
    <p:sldId id="948" r:id="rId38"/>
    <p:sldId id="949" r:id="rId39"/>
    <p:sldId id="950" r:id="rId40"/>
    <p:sldId id="292" r:id="rId41"/>
    <p:sldId id="293" r:id="rId42"/>
    <p:sldId id="951" r:id="rId43"/>
    <p:sldId id="294" r:id="rId44"/>
    <p:sldId id="289" r:id="rId45"/>
    <p:sldId id="290" r:id="rId46"/>
    <p:sldId id="291" r:id="rId47"/>
    <p:sldId id="302" r:id="rId48"/>
    <p:sldId id="303" r:id="rId49"/>
    <p:sldId id="804" r:id="rId50"/>
    <p:sldId id="306" r:id="rId51"/>
    <p:sldId id="307" r:id="rId52"/>
    <p:sldId id="805" r:id="rId53"/>
    <p:sldId id="310" r:id="rId54"/>
    <p:sldId id="311" r:id="rId55"/>
    <p:sldId id="955" r:id="rId56"/>
    <p:sldId id="312" r:id="rId57"/>
    <p:sldId id="956" r:id="rId58"/>
    <p:sldId id="953" r:id="rId59"/>
    <p:sldId id="952" r:id="rId60"/>
    <p:sldId id="954" r:id="rId61"/>
    <p:sldId id="960" r:id="rId62"/>
    <p:sldId id="961" r:id="rId63"/>
    <p:sldId id="962" r:id="rId64"/>
    <p:sldId id="963" r:id="rId65"/>
    <p:sldId id="806" r:id="rId66"/>
    <p:sldId id="807" r:id="rId67"/>
    <p:sldId id="966" r:id="rId68"/>
    <p:sldId id="967" r:id="rId69"/>
    <p:sldId id="968" r:id="rId70"/>
    <p:sldId id="970" r:id="rId71"/>
    <p:sldId id="972" r:id="rId72"/>
    <p:sldId id="971" r:id="rId73"/>
    <p:sldId id="973" r:id="rId74"/>
    <p:sldId id="974" r:id="rId75"/>
    <p:sldId id="975" r:id="rId76"/>
    <p:sldId id="977" r:id="rId77"/>
    <p:sldId id="979" r:id="rId78"/>
    <p:sldId id="981" r:id="rId79"/>
    <p:sldId id="986" r:id="rId80"/>
    <p:sldId id="987" r:id="rId81"/>
    <p:sldId id="988" r:id="rId82"/>
    <p:sldId id="992" r:id="rId83"/>
    <p:sldId id="994" r:id="rId84"/>
    <p:sldId id="995" r:id="rId85"/>
    <p:sldId id="996" r:id="rId86"/>
    <p:sldId id="997" r:id="rId87"/>
    <p:sldId id="998" r:id="rId88"/>
    <p:sldId id="999" r:id="rId89"/>
    <p:sldId id="1000" r:id="rId90"/>
    <p:sldId id="861" r:id="rId91"/>
    <p:sldId id="862" r:id="rId92"/>
    <p:sldId id="669" r:id="rId93"/>
    <p:sldId id="957" r:id="rId94"/>
    <p:sldId id="670" r:id="rId95"/>
    <p:sldId id="671" r:id="rId96"/>
    <p:sldId id="673" r:id="rId97"/>
    <p:sldId id="672" r:id="rId98"/>
    <p:sldId id="958" r:id="rId99"/>
    <p:sldId id="863" r:id="rId100"/>
    <p:sldId id="675" r:id="rId101"/>
    <p:sldId id="676" r:id="rId102"/>
    <p:sldId id="677" r:id="rId103"/>
    <p:sldId id="959" r:id="rId104"/>
    <p:sldId id="964" r:id="rId105"/>
    <p:sldId id="965" r:id="rId106"/>
    <p:sldId id="867" r:id="rId107"/>
    <p:sldId id="978" r:id="rId108"/>
    <p:sldId id="982" r:id="rId109"/>
    <p:sldId id="983" r:id="rId110"/>
    <p:sldId id="984" r:id="rId111"/>
    <p:sldId id="985" r:id="rId112"/>
    <p:sldId id="989" r:id="rId113"/>
    <p:sldId id="990" r:id="rId114"/>
    <p:sldId id="991" r:id="rId115"/>
  </p:sldIdLst>
  <p:sldSz cx="12192000" cy="6858000"/>
  <p:notesSz cx="7315200" cy="9601200"/>
  <p:custShowLst>
    <p:custShow name="Lecture:  Building Test Environments" id="0">
      <p:sldLst>
        <p:sld r:id="rId35"/>
        <p:sld r:id="rId36"/>
        <p:sld r:id="rId37"/>
        <p:sld r:id="rId45"/>
        <p:sld r:id="rId46"/>
        <p:sld r:id="rId47"/>
        <p:sld r:id="rId41"/>
        <p:sld r:id="rId42"/>
        <p:sld r:id="rId44"/>
        <p:sld r:id="rId48"/>
        <p:sld r:id="rId49"/>
        <p:sld r:id="rId50"/>
        <p:sld r:id="rId51"/>
        <p:sld r:id="rId52"/>
      </p:sldLst>
    </p:custShow>
    <p:custShow name="Lecture:  Creating Test Cases" id="1">
      <p:sldLst>
        <p:sld r:id="rId53"/>
        <p:sld r:id="rId54"/>
        <p:sld r:id="rId55"/>
        <p:sld r:id="rId57"/>
        <p:sld r:id="rId66"/>
      </p:sldLst>
    </p:custShow>
    <p:custShow name="Lecture:  Test Case Fundamentals" id="2">
      <p:sldLst>
        <p:sld r:id="rId67"/>
      </p:sldLst>
    </p:custShow>
    <p:custShow name="Lecture:  Compound Tests" id="3">
      <p:sldLst/>
    </p:custShow>
    <p:custShow name="Lecture:  Code Coverage Basics" id="4">
      <p:sldLst/>
    </p:custShow>
    <p:custShow name="Lecture:  Test Reports" id="5">
      <p:sldLst/>
    </p:custShow>
    <p:custShow name="Lecture:  Regression Testing" id="6">
      <p:sldLst/>
    </p:custShow>
    <p:custShow name="Lecture:  Testing C++" id="7">
      <p:sldLst/>
    </p:custShow>
    <p:custShow name="Lecture:  Test Case User Code" id="8">
      <p:sldLst/>
    </p:custShow>
    <p:custShow name="Lecture:  Environment User Code" id="9">
      <p:sldLst/>
    </p:custShow>
    <p:custShow name="Lecture:  Abstract Classes" id="10">
      <p:sldLst/>
    </p:custShow>
    <p:custShow name="Lecture:  Include Paths" id="11">
      <p:sldLst/>
    </p:custShow>
    <p:custShow name="Lecture:  Env Bulding Errors" id="12">
      <p:sldLst/>
    </p:custShow>
    <p:custShow name="Lecture:  Stubbing Fundamentals" id="13">
      <p:sldLst/>
    </p:custShow>
    <p:custShow name="Lecture:  Target Testing" id="14">
      <p:sldLst/>
    </p:custShow>
    <p:custShow name="Lecture:  CSV" id="15">
      <p:sldLst/>
    </p:custShow>
    <p:custShow name="Lecture:  Additional Test Options" id="16">
      <p:sldLst/>
    </p:custShow>
    <p:custShow name="Lecture:  Coverage Options" id="17">
      <p:sldLst/>
    </p:custShow>
    <p:custShow name="Lecture:  MC/DC" id="18">
      <p:sldLst/>
    </p:custShow>
    <p:custShow name="Lecture:  QA" id="19">
      <p:sldLst/>
    </p:custShow>
    <p:custShow name="Lecture:  Best Practices" id="20">
      <p:sldLst/>
    </p:custShow>
    <p:custShow name="Lecture:  Trouble Shooting" id="21">
      <p:sldLst/>
    </p:custShow>
    <p:custShow name="Lecture:  Debugging" id="22">
      <p:sldLst/>
    </p:custShow>
    <p:custShow name="Lecture:  Probe Points" id="23">
      <p:sldLst/>
    </p:custShow>
    <p:custShow name="Lab:  Workflow Preparation" id="24">
      <p:sldLst>
        <p:sld r:id="rId92"/>
        <p:sld r:id="rId93"/>
        <p:sld r:id="rId95"/>
        <p:sld r:id="rId96"/>
        <p:sld r:id="rId98"/>
        <p:sld r:id="rId97"/>
      </p:sldLst>
    </p:custShow>
    <p:custShow name="Lab:  Creating Tests" id="25">
      <p:sldLst>
        <p:sld r:id="rId100"/>
        <p:sld r:id="rId101"/>
        <p:sld r:id="rId102"/>
        <p:sld r:id="rId103"/>
      </p:sldLst>
    </p:custShow>
    <p:custShow name="Lab:   Test Case Fundamentals" id="26">
      <p:sldLst>
        <p:sld r:id="rId107"/>
      </p:sldLst>
    </p:custShow>
    <p:custShow name="Lab:  Comound Tests" id="27">
      <p:sldLst/>
    </p:custShow>
    <p:custShow name="Lab:  Coverage Basics" id="28">
      <p:sldLst/>
    </p:custShow>
    <p:custShow name="Lab:  Test Reports" id="29">
      <p:sldLst/>
    </p:custShow>
    <p:custShow name="Lab:  Regression Testing" id="30">
      <p:sldLst/>
    </p:custShow>
    <p:custShow name="Lab:  C++" id="31">
      <p:sldLst/>
    </p:custShow>
    <p:custShow name="Lab:  Test Case User Code" id="32">
      <p:sldLst/>
    </p:custShow>
    <p:custShow name="Lab:  Env User Code" id="33">
      <p:sldLst/>
    </p:custShow>
    <p:custShow name="Lab:  Abstract Classes" id="34">
      <p:sldLst/>
    </p:custShow>
    <p:custShow name="Lab:  Include Paths" id="35">
      <p:sldLst/>
    </p:custShow>
    <p:custShow name="Lab:  Env Build Errors" id="36">
      <p:sldLst/>
    </p:custShow>
    <p:custShow name="Lab:  Stubbing Fundamentals" id="37">
      <p:sldLst/>
    </p:custShow>
    <p:custShow name="Lab:  CSV" id="38">
      <p:sldLst/>
    </p:custShow>
    <p:custShow name="Lab:  Additional Test Options" id="39">
      <p:sldLst/>
    </p:custShow>
    <p:custShow name="Lab:  Coverage Options" id="40">
      <p:sldLst/>
    </p:custShow>
    <p:custShow name="Lab:  MC/DC" id="41">
      <p:sldLst/>
    </p:custShow>
    <p:custShow name="Lab:  QA" id="42">
      <p:sldLst/>
    </p:custShow>
    <p:custShow name="Lab:  Adv User Code" id="43">
      <p:sldLst/>
    </p:custShow>
    <p:custShow name="Lab:  RGW" id="44">
      <p:sldLst/>
    </p:custShow>
    <p:custShow name="Lab:  Testing Hardware" id="45">
      <p:sldLst/>
    </p:custShow>
    <p:custShow name="Lab:  Trouble Shooting" id="46">
      <p:sldLst/>
    </p:custShow>
    <p:custShow name="Lab:  Debugging" id="47">
      <p:sldLst/>
    </p:custShow>
    <p:custShow name="Lab:  Probe Points" id="48">
      <p:sldLst/>
    </p:custShow>
    <p:custShow name="Lab:  Advanced C++" id="49">
      <p:sldLst/>
    </p:custShow>
  </p:custShowLst>
  <p:custDataLst>
    <p:tags r:id="rId118"/>
  </p:custDataLst>
  <p:defaultTextStyle>
    <a:defPPr lvl="0">
      <a:defRPr lang="de-DE"/>
    </a:defPPr>
    <a:lvl1pPr lvl="1" algn="l" rtl="0" fontAlgn="base">
      <a:spcBef>
        <a:spcPct val="50000"/>
      </a:spcBef>
      <a:spcAft>
        <a:spcPct val="0"/>
      </a:spcAft>
      <a:defRPr kern="1200">
        <a:solidFill>
          <a:schemeClr val="tx1"/>
        </a:solidFill>
        <a:latin typeface="Verdana" pitchFamily="34" charset="0"/>
        <a:ea typeface="+mn-ea"/>
        <a:cs typeface="+mn-cs"/>
      </a:defRPr>
    </a:lvl1pPr>
    <a:lvl2pPr marL="536433" lvl="2" algn="l" rtl="0" fontAlgn="base">
      <a:spcBef>
        <a:spcPct val="50000"/>
      </a:spcBef>
      <a:spcAft>
        <a:spcPct val="0"/>
      </a:spcAft>
      <a:defRPr kern="1200">
        <a:solidFill>
          <a:schemeClr val="tx1"/>
        </a:solidFill>
        <a:latin typeface="Verdana" pitchFamily="34" charset="0"/>
        <a:ea typeface="+mn-ea"/>
        <a:cs typeface="+mn-cs"/>
      </a:defRPr>
    </a:lvl2pPr>
    <a:lvl3pPr marL="1072866" lvl="3" algn="l" rtl="0" fontAlgn="base">
      <a:spcBef>
        <a:spcPct val="50000"/>
      </a:spcBef>
      <a:spcAft>
        <a:spcPct val="0"/>
      </a:spcAft>
      <a:defRPr kern="1200">
        <a:solidFill>
          <a:schemeClr val="tx1"/>
        </a:solidFill>
        <a:latin typeface="Verdana" pitchFamily="34" charset="0"/>
        <a:ea typeface="+mn-ea"/>
        <a:cs typeface="+mn-cs"/>
      </a:defRPr>
    </a:lvl3pPr>
    <a:lvl4pPr marL="1609298" lvl="4" algn="l" rtl="0" fontAlgn="base">
      <a:spcBef>
        <a:spcPct val="50000"/>
      </a:spcBef>
      <a:spcAft>
        <a:spcPct val="0"/>
      </a:spcAft>
      <a:defRPr kern="1200">
        <a:solidFill>
          <a:schemeClr val="tx1"/>
        </a:solidFill>
        <a:latin typeface="Verdana" pitchFamily="34" charset="0"/>
        <a:ea typeface="+mn-ea"/>
        <a:cs typeface="+mn-cs"/>
      </a:defRPr>
    </a:lvl4pPr>
    <a:lvl5pPr marL="2145731" algn="l" rtl="0" fontAlgn="base">
      <a:spcBef>
        <a:spcPct val="50000"/>
      </a:spcBef>
      <a:spcAft>
        <a:spcPct val="0"/>
      </a:spcAft>
      <a:defRPr kern="1200">
        <a:solidFill>
          <a:schemeClr val="tx1"/>
        </a:solidFill>
        <a:latin typeface="Verdana" pitchFamily="34" charset="0"/>
        <a:ea typeface="+mn-ea"/>
        <a:cs typeface="+mn-cs"/>
      </a:defRPr>
    </a:lvl5pPr>
    <a:lvl6pPr marL="2682164" algn="l" defTabSz="1072866" rtl="0" eaLnBrk="1" latinLnBrk="0" hangingPunct="1">
      <a:defRPr kern="1200">
        <a:solidFill>
          <a:schemeClr val="tx1"/>
        </a:solidFill>
        <a:latin typeface="Verdana" pitchFamily="34" charset="0"/>
        <a:ea typeface="+mn-ea"/>
        <a:cs typeface="+mn-cs"/>
      </a:defRPr>
    </a:lvl6pPr>
    <a:lvl7pPr marL="3218597" algn="l" defTabSz="1072866" rtl="0" eaLnBrk="1" latinLnBrk="0" hangingPunct="1">
      <a:defRPr kern="1200">
        <a:solidFill>
          <a:schemeClr val="tx1"/>
        </a:solidFill>
        <a:latin typeface="Verdana" pitchFamily="34" charset="0"/>
        <a:ea typeface="+mn-ea"/>
        <a:cs typeface="+mn-cs"/>
      </a:defRPr>
    </a:lvl7pPr>
    <a:lvl8pPr marL="3755029" algn="l" defTabSz="1072866" rtl="0" eaLnBrk="1" latinLnBrk="0" hangingPunct="1">
      <a:defRPr kern="1200">
        <a:solidFill>
          <a:schemeClr val="tx1"/>
        </a:solidFill>
        <a:latin typeface="Verdana" pitchFamily="34" charset="0"/>
        <a:ea typeface="+mn-ea"/>
        <a:cs typeface="+mn-cs"/>
      </a:defRPr>
    </a:lvl8pPr>
    <a:lvl9pPr marL="4291462" algn="l" defTabSz="1072866" rtl="0" eaLnBrk="1" latinLnBrk="0" hangingPunct="1">
      <a:defRPr kern="1200">
        <a:solidFill>
          <a:schemeClr val="tx1"/>
        </a:solidFill>
        <a:latin typeface="Verdana" pitchFamily="34" charset="0"/>
        <a:ea typeface="+mn-ea"/>
        <a:cs typeface="+mn-cs"/>
      </a:defRPr>
    </a:lvl9pPr>
  </p:defaultTextStyle>
  <p:extLst>
    <p:ext uri="{521415D9-36F7-43E2-AB2F-B90AF26B5E84}">
      <p14:sectionLst xmlns:p14="http://schemas.microsoft.com/office/powerpoint/2010/main">
        <p14:section name="Default Section" id="{602B5AAC-0795-4EED-9A27-17C955A31635}">
          <p14:sldIdLst>
            <p14:sldId id="794"/>
          </p14:sldIdLst>
        </p14:section>
        <p14:section name="Company Overview" id="{BACD7FD4-BBE9-4606-9F21-85C3051E879A}">
          <p14:sldIdLst>
            <p14:sldId id="941"/>
            <p14:sldId id="942"/>
            <p14:sldId id="901"/>
            <p14:sldId id="945"/>
            <p14:sldId id="797"/>
            <p14:sldId id="943"/>
            <p14:sldId id="800"/>
            <p14:sldId id="944"/>
          </p14:sldIdLst>
        </p14:section>
        <p14:section name="VectorCAST Workflow Overview" id="{6C71975A-2A6F-4933-99FF-8232D95CF326}">
          <p14:sldIdLst>
            <p14:sldId id="801"/>
            <p14:sldId id="264"/>
            <p14:sldId id="266"/>
            <p14:sldId id="267"/>
            <p14:sldId id="268"/>
            <p14:sldId id="270"/>
            <p14:sldId id="910"/>
            <p14:sldId id="269"/>
            <p14:sldId id="946"/>
            <p14:sldId id="275"/>
            <p14:sldId id="276"/>
            <p14:sldId id="947"/>
            <p14:sldId id="273"/>
            <p14:sldId id="271"/>
            <p14:sldId id="277"/>
            <p14:sldId id="274"/>
          </p14:sldIdLst>
        </p14:section>
        <p14:section name="Training Modules" id="{3E1DFFA0-7C29-4AAD-861C-F0FDC5801833}">
          <p14:sldIdLst>
            <p14:sldId id="802"/>
            <p14:sldId id="279"/>
            <p14:sldId id="285"/>
          </p14:sldIdLst>
        </p14:section>
        <p14:section name="Lecture:  Workflow Preparation" id="{6189A865-7F0B-4004-A911-4488E2C11E38}">
          <p14:sldIdLst>
            <p14:sldId id="896"/>
            <p14:sldId id="287"/>
            <p14:sldId id="288"/>
            <p14:sldId id="948"/>
            <p14:sldId id="949"/>
            <p14:sldId id="950"/>
            <p14:sldId id="292"/>
            <p14:sldId id="293"/>
            <p14:sldId id="951"/>
            <p14:sldId id="294"/>
            <p14:sldId id="289"/>
            <p14:sldId id="290"/>
            <p14:sldId id="291"/>
            <p14:sldId id="302"/>
            <p14:sldId id="303"/>
            <p14:sldId id="804"/>
            <p14:sldId id="306"/>
            <p14:sldId id="307"/>
          </p14:sldIdLst>
        </p14:section>
        <p14:section name="Lecture:  Unit Test Workflow" id="{BB5D76FF-40B1-4CD8-9D2A-7D78B2482584}">
          <p14:sldIdLst>
            <p14:sldId id="805"/>
            <p14:sldId id="310"/>
            <p14:sldId id="311"/>
            <p14:sldId id="955"/>
            <p14:sldId id="312"/>
            <p14:sldId id="956"/>
            <p14:sldId id="953"/>
            <p14:sldId id="952"/>
            <p14:sldId id="954"/>
            <p14:sldId id="960"/>
            <p14:sldId id="961"/>
            <p14:sldId id="962"/>
            <p14:sldId id="963"/>
            <p14:sldId id="806"/>
          </p14:sldIdLst>
        </p14:section>
        <p14:section name="Lecture:  System Test Workflow" id="{E3E4A757-F2EE-4296-85AA-4ECA5DA4F663}">
          <p14:sldIdLst>
            <p14:sldId id="807"/>
            <p14:sldId id="966"/>
            <p14:sldId id="967"/>
            <p14:sldId id="968"/>
            <p14:sldId id="970"/>
            <p14:sldId id="972"/>
            <p14:sldId id="971"/>
            <p14:sldId id="973"/>
            <p14:sldId id="974"/>
            <p14:sldId id="975"/>
            <p14:sldId id="977"/>
            <p14:sldId id="979"/>
            <p14:sldId id="981"/>
            <p14:sldId id="986"/>
            <p14:sldId id="987"/>
            <p14:sldId id="988"/>
          </p14:sldIdLst>
        </p14:section>
        <p14:section name="Lecture:  Configuration Management" id="{E2B2E812-15BD-4665-B18F-A4B065EBCE58}">
          <p14:sldIdLst>
            <p14:sldId id="992"/>
            <p14:sldId id="994"/>
            <p14:sldId id="995"/>
            <p14:sldId id="996"/>
            <p14:sldId id="997"/>
            <p14:sldId id="998"/>
            <p14:sldId id="999"/>
            <p14:sldId id="1000"/>
          </p14:sldIdLst>
        </p14:section>
        <p14:section name="Lecture: Continuous Integration" id="{ADC79577-D922-4C00-ADDE-9C459F7F1403}">
          <p14:sldIdLst/>
        </p14:section>
        <p14:section name="Lab Work Intro" id="{14DD71A9-22C0-4F6B-ADE7-2A46D11704E5}">
          <p14:sldIdLst>
            <p14:sldId id="861"/>
          </p14:sldIdLst>
        </p14:section>
        <p14:section name="Lab:  Workflow Preparation" id="{D738DE49-3F41-4D9D-91E2-C68290D3FDB7}">
          <p14:sldIdLst>
            <p14:sldId id="862"/>
            <p14:sldId id="669"/>
            <p14:sldId id="957"/>
            <p14:sldId id="670"/>
            <p14:sldId id="671"/>
            <p14:sldId id="673"/>
            <p14:sldId id="672"/>
            <p14:sldId id="958"/>
          </p14:sldIdLst>
        </p14:section>
        <p14:section name="Lab: Unit Test Workflow" id="{23F4BB64-50F0-4C73-9AF9-B5F2D1E32E25}">
          <p14:sldIdLst>
            <p14:sldId id="863"/>
            <p14:sldId id="675"/>
            <p14:sldId id="676"/>
            <p14:sldId id="677"/>
            <p14:sldId id="959"/>
            <p14:sldId id="964"/>
            <p14:sldId id="965"/>
          </p14:sldIdLst>
        </p14:section>
        <p14:section name="Lab:  System Test Workflow" id="{415CDDD3-2431-4F71-97C4-B8386FCA7529}">
          <p14:sldIdLst>
            <p14:sldId id="867"/>
            <p14:sldId id="978"/>
            <p14:sldId id="982"/>
            <p14:sldId id="983"/>
            <p14:sldId id="984"/>
            <p14:sldId id="985"/>
            <p14:sldId id="989"/>
            <p14:sldId id="990"/>
            <p14:sldId id="991"/>
          </p14:sldIdLst>
        </p14:section>
        <p14:section name="Lab:  1" id="{050CE420-75F3-48E0-A24D-FB6A14568613}">
          <p14:sldIdLst/>
        </p14:section>
        <p14:section name="Lab:" id="{AF1209D0-862C-4825-8A6C-392E55C81F5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ine Duckhorn" initials="vissdn" lastIdx="1" clrIdx="0"/>
  <p:cmAuthor id="1" name="Loughlin, James" initials="" lastIdx="0" clrIdx="1"/>
  <p:cmAuthor id="2" name="Segura, Jaime" initials="SJ" lastIdx="14" clrIdx="2">
    <p:extLst>
      <p:ext uri="{19B8F6BF-5375-455C-9EA6-DF929625EA0E}">
        <p15:presenceInfo xmlns:p15="http://schemas.microsoft.com/office/powerpoint/2012/main" userId="S::Jaime.Segura@vector.com::4cb7715a-a5c1-453c-8256-55ae91f04f10" providerId="AD"/>
      </p:ext>
    </p:extLst>
  </p:cmAuthor>
  <p:cmAuthor id="3" name="Loughlin, James" initials="LJ" lastIdx="10" clrIdx="3">
    <p:extLst>
      <p:ext uri="{19B8F6BF-5375-455C-9EA6-DF929625EA0E}">
        <p15:presenceInfo xmlns:p15="http://schemas.microsoft.com/office/powerpoint/2012/main" userId="S::James.Loughlin@vector.com::532cd832-88a2-40e3-8b54-71331b0457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B6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67098" autoAdjust="0"/>
  </p:normalViewPr>
  <p:slideViewPr>
    <p:cSldViewPr snapToGrid="0" snapToObjects="1" showGuides="1">
      <p:cViewPr varScale="1">
        <p:scale>
          <a:sx n="76" d="100"/>
          <a:sy n="76" d="100"/>
        </p:scale>
        <p:origin x="936"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193272"/>
    </p:cViewPr>
  </p:sorterViewPr>
  <p:notesViewPr>
    <p:cSldViewPr snapToGrid="0" snapToObjects="1" showGuides="1">
      <p:cViewPr varScale="1">
        <p:scale>
          <a:sx n="29" d="100"/>
          <a:sy n="29" d="100"/>
        </p:scale>
        <p:origin x="2059" y="4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handoutMaster" Target="handoutMasters/handoutMaster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tableStyles" Target="tableStyles.xml"/><Relationship Id="rId5" Type="http://schemas.openxmlformats.org/officeDocument/2006/relationships/slideMaster" Target="slideMasters/slideMaster1.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tags" Target="tags/tag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commentAuthors" Target="commentAuthor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7-30T12:25:51.839" idx="1">
    <p:pos x="1024" y="1648"/>
    <p:text>I am not too sure what you mean by "Actual"</p:text>
    <p:extLst>
      <p:ext uri="{C676402C-5697-4E1C-873F-D02D1690AC5C}">
        <p15:threadingInfo xmlns:p15="http://schemas.microsoft.com/office/powerpoint/2012/main" timeZoneBias="420"/>
      </p:ext>
    </p:extLst>
  </p:cm>
  <p:cm authorId="3" dt="2020-07-31T06:58:57.063" idx="3">
    <p:pos x="1024" y="1784"/>
    <p:text>changed to actual concept</p:text>
    <p:extLst>
      <p:ext uri="{C676402C-5697-4E1C-873F-D02D1690AC5C}">
        <p15:threadingInfo xmlns:p15="http://schemas.microsoft.com/office/powerpoint/2012/main" timeZoneBias="420">
          <p15:parentCm authorId="2" idx="1"/>
        </p15:threadingInfo>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20-07-30T12:48:41.789" idx="10">
    <p:pos x="2592" y="2456"/>
    <p:text>Reword: Data is compiled into the test harness</p:text>
    <p:extLst>
      <p:ext uri="{C676402C-5697-4E1C-873F-D02D1690AC5C}">
        <p15:threadingInfo xmlns:p15="http://schemas.microsoft.com/office/powerpoint/2012/main" timeZoneBias="420"/>
      </p:ext>
    </p:extLst>
  </p:cm>
  <p:cm authorId="2" dt="2020-07-30T12:49:12.145" idx="11">
    <p:pos x="3424" y="2864"/>
    <p:text>The data is buffered within memory. This is usually used when the target doesn't have stdin or stdout capability</p:text>
    <p:extLst>
      <p:ext uri="{C676402C-5697-4E1C-873F-D02D1690AC5C}">
        <p15:threadingInfo xmlns:p15="http://schemas.microsoft.com/office/powerpoint/2012/main" timeZoneBias="42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20-07-30T12:52:16.820" idx="12">
    <p:pos x="6144" y="1392"/>
    <p:text>Alternative, append cover i/o. Then, no need to add anything to customer's project</p:text>
    <p:extLst>
      <p:ext uri="{C676402C-5697-4E1C-873F-D02D1690AC5C}">
        <p15:threadingInfo xmlns:p15="http://schemas.microsoft.com/office/powerpoint/2012/main" timeZoneBias="42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20-07-30T12:55:18.745" idx="13">
    <p:pos x="1480" y="1912"/>
    <p:text>Don't need .vce file. but CCAST_.CFG is definitely needed</p:text>
    <p:extLst>
      <p:ext uri="{C676402C-5697-4E1C-873F-D02D1690AC5C}">
        <p15:threadingInfo xmlns:p15="http://schemas.microsoft.com/office/powerpoint/2012/main" timeZoneBias="420"/>
      </p:ext>
    </p:extLst>
  </p:cm>
  <p:cm authorId="3" dt="2020-07-31T07:07:49.628" idx="9">
    <p:pos x="1480" y="2048"/>
    <p:text>yES forgot that one.</p:text>
    <p:extLst>
      <p:ext uri="{C676402C-5697-4E1C-873F-D02D1690AC5C}">
        <p15:threadingInfo xmlns:p15="http://schemas.microsoft.com/office/powerpoint/2012/main" timeZoneBias="420">
          <p15:parentCm authorId="2" idx="13"/>
        </p15:threadingInfo>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2" dt="2020-07-30T12:55:58.929" idx="14">
    <p:pos x="2064" y="1432"/>
    <p:text>Not sure if you need CCAST_.CFG here or under the template directory. Only need it in one location and it's only a reference file</p:text>
    <p:extLst>
      <p:ext uri="{C676402C-5697-4E1C-873F-D02D1690AC5C}">
        <p15:threadingInfo xmlns:p15="http://schemas.microsoft.com/office/powerpoint/2012/main" timeZoneBias="420"/>
      </p:ext>
    </p:extLst>
  </p:cm>
  <p:cm authorId="3" dt="2020-07-31T07:08:44.640" idx="10">
    <p:pos x="2064" y="1568"/>
    <p:text>Storing for backup purposes only</p:text>
    <p:extLst>
      <p:ext uri="{C676402C-5697-4E1C-873F-D02D1690AC5C}">
        <p15:threadingInfo xmlns:p15="http://schemas.microsoft.com/office/powerpoint/2012/main" timeZoneBias="420">
          <p15:parentCm authorId="2" idx="14"/>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7-30T12:30:45.135" idx="2">
    <p:pos x="2608" y="408"/>
    <p:text>Possibly change Folder to Directory to better match VectorCAST GUI language ("Set Working Directory")</p:text>
    <p:extLst>
      <p:ext uri="{C676402C-5697-4E1C-873F-D02D1690AC5C}">
        <p15:threadingInfo xmlns:p15="http://schemas.microsoft.com/office/powerpoint/2012/main" timeZoneBias="420"/>
      </p:ext>
    </p:extLst>
  </p:cm>
  <p:cm authorId="3" dt="2020-07-31T06:56:13.277" idx="1">
    <p:pos x="2608" y="544"/>
    <p:text>Changed.</p:text>
    <p:extLst>
      <p:ext uri="{C676402C-5697-4E1C-873F-D02D1690AC5C}">
        <p15:threadingInfo xmlns:p15="http://schemas.microsoft.com/office/powerpoint/2012/main" timeZoneBias="420">
          <p15:parentCm authorId="2" idx="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07-30T12:34:47.361" idx="3">
    <p:pos x="4008" y="2112"/>
    <p:text>space between My Documents</p:text>
    <p:extLst>
      <p:ext uri="{C676402C-5697-4E1C-873F-D02D1690AC5C}">
        <p15:threadingInfo xmlns:p15="http://schemas.microsoft.com/office/powerpoint/2012/main" timeZoneBias="420"/>
      </p:ext>
    </p:extLst>
  </p:cm>
  <p:cm authorId="3" dt="2020-07-31T06:57:13.602" idx="2">
    <p:pos x="4008" y="2248"/>
    <p:text>Changed</p:text>
    <p:extLst>
      <p:ext uri="{C676402C-5697-4E1C-873F-D02D1690AC5C}">
        <p15:threadingInfo xmlns:p15="http://schemas.microsoft.com/office/powerpoint/2012/main" timeZoneBias="420">
          <p15:parentCm authorId="2" idx="3"/>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07-30T12:36:01.846" idx="4">
    <p:pos x="1952" y="2456"/>
    <p:text>spelling: coverage</p:text>
    <p:extLst>
      <p:ext uri="{C676402C-5697-4E1C-873F-D02D1690AC5C}">
        <p15:threadingInfo xmlns:p15="http://schemas.microsoft.com/office/powerpoint/2012/main" timeZoneBias="420"/>
      </p:ext>
    </p:extLst>
  </p:cm>
  <p:cm authorId="3" dt="2020-07-31T07:00:13.626" idx="4">
    <p:pos x="1952" y="2592"/>
    <p:text>corected</p:text>
    <p:extLst>
      <p:ext uri="{C676402C-5697-4E1C-873F-D02D1690AC5C}">
        <p15:threadingInfo xmlns:p15="http://schemas.microsoft.com/office/powerpoint/2012/main" timeZoneBias="420">
          <p15:parentCm authorId="2" idx="4"/>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0-07-30T12:36:54.481" idx="5">
    <p:pos x="1952" y="1936"/>
    <p:text>Not sure if CANoe is a Simulator</p:text>
    <p:extLst>
      <p:ext uri="{C676402C-5697-4E1C-873F-D02D1690AC5C}">
        <p15:threadingInfo xmlns:p15="http://schemas.microsoft.com/office/powerpoint/2012/main" timeZoneBias="420"/>
      </p:ext>
    </p:extLst>
  </p:cm>
  <p:cm authorId="3" dt="2020-07-31T07:00:49.439" idx="5">
    <p:pos x="1952" y="2072"/>
    <p:text>changed to vVIRTUALtarget</p:text>
    <p:extLst>
      <p:ext uri="{C676402C-5697-4E1C-873F-D02D1690AC5C}">
        <p15:threadingInfo xmlns:p15="http://schemas.microsoft.com/office/powerpoint/2012/main" timeZoneBias="420">
          <p15:parentCm authorId="2" idx="5"/>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0-07-30T12:39:33.119" idx="6">
    <p:pos x="1160" y="2792"/>
    <p:text>I'm not too sure what you mean by "Flag" command</p:text>
    <p:extLst>
      <p:ext uri="{C676402C-5697-4E1C-873F-D02D1690AC5C}">
        <p15:threadingInfo xmlns:p15="http://schemas.microsoft.com/office/powerpoint/2012/main" timeZoneBias="420"/>
      </p:ext>
    </p:extLst>
  </p:cm>
  <p:cm authorId="3" dt="2020-07-31T07:01:55.734" idx="6">
    <p:pos x="1160" y="2928"/>
    <p:text>this was verbage taken from the RSP guide</p:text>
    <p:extLst>
      <p:ext uri="{C676402C-5697-4E1C-873F-D02D1690AC5C}">
        <p15:threadingInfo xmlns:p15="http://schemas.microsoft.com/office/powerpoint/2012/main" timeZoneBias="420">
          <p15:parentCm authorId="2" idx="6"/>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0-07-30T12:41:22.587" idx="7">
    <p:pos x="2072" y="1584"/>
    <p:text>Not necessarily. If you include -C, comments are conserved</p:text>
    <p:extLst>
      <p:ext uri="{C676402C-5697-4E1C-873F-D02D1690AC5C}">
        <p15:threadingInfo xmlns:p15="http://schemas.microsoft.com/office/powerpoint/2012/main" timeZoneBias="420"/>
      </p:ext>
    </p:extLst>
  </p:cm>
  <p:cm authorId="3" dt="2020-07-31T07:03:30.612" idx="7">
    <p:pos x="2072" y="1720"/>
    <p:text>Added comment for -c</p:text>
    <p:extLst>
      <p:ext uri="{C676402C-5697-4E1C-873F-D02D1690AC5C}">
        <p15:threadingInfo xmlns:p15="http://schemas.microsoft.com/office/powerpoint/2012/main" timeZoneBias="420">
          <p15:parentCm authorId="2" idx="7"/>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0-07-30T12:45:58.034" idx="8">
    <p:pos x="2808" y="1720"/>
    <p:text>Spelling: dependencies</p:text>
    <p:extLst>
      <p:ext uri="{C676402C-5697-4E1C-873F-D02D1690AC5C}">
        <p15:threadingInfo xmlns:p15="http://schemas.microsoft.com/office/powerpoint/2012/main" timeZoneBias="420"/>
      </p:ext>
    </p:extLst>
  </p:cm>
  <p:cm authorId="3" dt="2020-07-31T07:03:54.625" idx="8">
    <p:pos x="2808" y="1856"/>
    <p:text>corrected</p:text>
    <p:extLst>
      <p:ext uri="{C676402C-5697-4E1C-873F-D02D1690AC5C}">
        <p15:threadingInfo xmlns:p15="http://schemas.microsoft.com/office/powerpoint/2012/main" timeZoneBias="420">
          <p15:parentCm authorId="2" idx="8"/>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0-07-30T12:48:00.525" idx="9">
    <p:pos x="4480" y="3760"/>
    <p:text>This might be only applicable to unit testing. I'm not sure</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7" y="3"/>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t" anchorCtr="0" compatLnSpc="1">
            <a:prstTxWarp prst="textNoShape">
              <a:avLst/>
            </a:prstTxWarp>
          </a:bodyPr>
          <a:lstStyle>
            <a:lvl1pPr>
              <a:spcBef>
                <a:spcPct val="0"/>
              </a:spcBef>
              <a:defRPr sz="1200">
                <a:latin typeface="Arial" charset="0"/>
              </a:defRPr>
            </a:lvl1pPr>
          </a:lstStyle>
          <a:p>
            <a:endParaRPr lang="de-DE"/>
          </a:p>
        </p:txBody>
      </p:sp>
      <p:sp>
        <p:nvSpPr>
          <p:cNvPr id="110595" name="Rectangle 3"/>
          <p:cNvSpPr>
            <a:spLocks noGrp="1" noChangeArrowheads="1"/>
          </p:cNvSpPr>
          <p:nvPr>
            <p:ph type="dt" sz="quarter" idx="1"/>
          </p:nvPr>
        </p:nvSpPr>
        <p:spPr bwMode="auto">
          <a:xfrm>
            <a:off x="4143598" y="3"/>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t" anchorCtr="0" compatLnSpc="1">
            <a:prstTxWarp prst="textNoShape">
              <a:avLst/>
            </a:prstTxWarp>
          </a:bodyPr>
          <a:lstStyle>
            <a:lvl1pPr algn="r">
              <a:spcBef>
                <a:spcPct val="0"/>
              </a:spcBef>
              <a:defRPr sz="1200">
                <a:latin typeface="Arial" charset="0"/>
              </a:defRPr>
            </a:lvl1pPr>
          </a:lstStyle>
          <a:p>
            <a:endParaRPr lang="de-DE"/>
          </a:p>
        </p:txBody>
      </p:sp>
      <p:sp>
        <p:nvSpPr>
          <p:cNvPr id="110596" name="Rectangle 4"/>
          <p:cNvSpPr>
            <a:spLocks noGrp="1" noChangeArrowheads="1"/>
          </p:cNvSpPr>
          <p:nvPr>
            <p:ph type="ftr" sz="quarter" idx="2"/>
          </p:nvPr>
        </p:nvSpPr>
        <p:spPr bwMode="auto">
          <a:xfrm>
            <a:off x="7" y="9119476"/>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b" anchorCtr="0" compatLnSpc="1">
            <a:prstTxWarp prst="textNoShape">
              <a:avLst/>
            </a:prstTxWarp>
          </a:bodyPr>
          <a:lstStyle>
            <a:lvl1pPr>
              <a:spcBef>
                <a:spcPct val="0"/>
              </a:spcBef>
              <a:defRPr sz="1200">
                <a:latin typeface="Arial" charset="0"/>
              </a:defRPr>
            </a:lvl1pPr>
          </a:lstStyle>
          <a:p>
            <a:endParaRPr lang="de-DE"/>
          </a:p>
        </p:txBody>
      </p:sp>
      <p:sp>
        <p:nvSpPr>
          <p:cNvPr id="110597" name="Rectangle 5"/>
          <p:cNvSpPr>
            <a:spLocks noGrp="1" noChangeArrowheads="1"/>
          </p:cNvSpPr>
          <p:nvPr>
            <p:ph type="sldNum" sz="quarter" idx="3"/>
          </p:nvPr>
        </p:nvSpPr>
        <p:spPr bwMode="auto">
          <a:xfrm>
            <a:off x="4143598" y="9119476"/>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b" anchorCtr="0" compatLnSpc="1">
            <a:prstTxWarp prst="textNoShape">
              <a:avLst/>
            </a:prstTxWarp>
          </a:bodyPr>
          <a:lstStyle>
            <a:lvl1pPr algn="r">
              <a:spcBef>
                <a:spcPct val="0"/>
              </a:spcBef>
              <a:defRPr sz="1200">
                <a:latin typeface="Arial" charset="0"/>
              </a:defRPr>
            </a:lvl1pPr>
          </a:lstStyle>
          <a:p>
            <a:fld id="{0F64D9C5-36F6-47DF-92F3-384CFD2147AA}" type="slidenum">
              <a:rPr lang="de-DE"/>
              <a:pPr/>
              <a:t>‹#›</a:t>
            </a:fld>
            <a:endParaRPr lang="de-DE"/>
          </a:p>
        </p:txBody>
      </p:sp>
    </p:spTree>
    <p:extLst>
      <p:ext uri="{BB962C8B-B14F-4D97-AF65-F5344CB8AC3E}">
        <p14:creationId xmlns:p14="http://schemas.microsoft.com/office/powerpoint/2010/main" val="18838764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1626" name="TxtPlaceHolderPageNumber"/>
          <p:cNvSpPr>
            <a:spLocks noChangeArrowheads="1"/>
          </p:cNvSpPr>
          <p:nvPr/>
        </p:nvSpPr>
        <p:spPr bwMode="auto">
          <a:xfrm>
            <a:off x="6663413" y="9331697"/>
            <a:ext cx="387408" cy="174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lstStyle/>
          <a:p>
            <a:pPr algn="r" eaLnBrk="0" hangingPunct="0">
              <a:spcBef>
                <a:spcPct val="0"/>
              </a:spcBef>
            </a:pPr>
            <a:fld id="{A843D139-3FAE-4B03-8DCD-89702084522B}" type="slidenum">
              <a:rPr lang="en-US" sz="600" noProof="0" smtClean="0">
                <a:solidFill>
                  <a:srgbClr val="565C5E"/>
                </a:solidFill>
              </a:rPr>
              <a:t>‹#›</a:t>
            </a:fld>
            <a:endParaRPr lang="en-US" sz="600" noProof="0" dirty="0">
              <a:solidFill>
                <a:srgbClr val="565C5E"/>
              </a:solidFill>
            </a:endParaRPr>
          </a:p>
        </p:txBody>
      </p:sp>
      <p:sp>
        <p:nvSpPr>
          <p:cNvPr id="111629" name="TxtPlaceholderCopyrightDateVersion"/>
          <p:cNvSpPr txBox="1">
            <a:spLocks noChangeArrowheads="1"/>
          </p:cNvSpPr>
          <p:nvPr/>
        </p:nvSpPr>
        <p:spPr bwMode="auto">
          <a:xfrm>
            <a:off x="259563" y="9331697"/>
            <a:ext cx="6392228" cy="1740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1016000" indent="-254000">
              <a:spcBef>
                <a:spcPct val="0"/>
              </a:spcBef>
              <a:defRPr>
                <a:solidFill>
                  <a:schemeClr val="tx1"/>
                </a:solidFill>
                <a:latin typeface="Arial" charset="0"/>
              </a:defRPr>
            </a:lvl5pPr>
            <a:lvl6pPr marL="1473200" indent="-254000" fontAlgn="base">
              <a:spcBef>
                <a:spcPct val="0"/>
              </a:spcBef>
              <a:spcAft>
                <a:spcPct val="0"/>
              </a:spcAft>
              <a:defRPr>
                <a:solidFill>
                  <a:schemeClr val="tx1"/>
                </a:solidFill>
                <a:latin typeface="Arial" charset="0"/>
              </a:defRPr>
            </a:lvl6pPr>
            <a:lvl7pPr marL="1930400" indent="-254000" fontAlgn="base">
              <a:spcBef>
                <a:spcPct val="0"/>
              </a:spcBef>
              <a:spcAft>
                <a:spcPct val="0"/>
              </a:spcAft>
              <a:defRPr>
                <a:solidFill>
                  <a:schemeClr val="tx1"/>
                </a:solidFill>
                <a:latin typeface="Arial" charset="0"/>
              </a:defRPr>
            </a:lvl7pPr>
            <a:lvl8pPr marL="2387600" indent="-254000" fontAlgn="base">
              <a:spcBef>
                <a:spcPct val="0"/>
              </a:spcBef>
              <a:spcAft>
                <a:spcPct val="0"/>
              </a:spcAft>
              <a:defRPr>
                <a:solidFill>
                  <a:schemeClr val="tx1"/>
                </a:solidFill>
                <a:latin typeface="Arial" charset="0"/>
              </a:defRPr>
            </a:lvl8pPr>
            <a:lvl9pPr marL="2844800" indent="-254000" fontAlgn="base">
              <a:spcBef>
                <a:spcPct val="0"/>
              </a:spcBef>
              <a:spcAft>
                <a:spcPct val="0"/>
              </a:spcAft>
              <a:defRPr>
                <a:solidFill>
                  <a:schemeClr val="tx1"/>
                </a:solidFill>
                <a:latin typeface="Arial" charset="0"/>
              </a:defRPr>
            </a:lvl9pPr>
          </a:lstStyle>
          <a:p>
            <a:pPr>
              <a:spcBef>
                <a:spcPct val="20000"/>
              </a:spcBef>
            </a:pPr>
            <a:r>
              <a:rPr lang="en-US" sz="500" noProof="0">
                <a:solidFill>
                  <a:srgbClr val="565C5E"/>
                </a:solidFill>
                <a:latin typeface="Verdana" pitchFamily="34" charset="0"/>
              </a:rPr>
              <a:t>© 2020. Vector North America Inc. All rights reserved. Any distribution or copying is subject to prior written approval by Vector. V0.0 | 2020-06-04</a:t>
            </a:r>
            <a:endParaRPr lang="en-US" sz="500" noProof="0" dirty="0">
              <a:solidFill>
                <a:srgbClr val="565C5E"/>
              </a:solidFill>
              <a:latin typeface="Verdana" pitchFamily="34" charset="0"/>
            </a:endParaRPr>
          </a:p>
        </p:txBody>
      </p:sp>
      <p:sp>
        <p:nvSpPr>
          <p:cNvPr id="3" name="SlidePlaceholder"/>
          <p:cNvSpPr>
            <a:spLocks noGrp="1" noRot="1" noChangeAspect="1"/>
          </p:cNvSpPr>
          <p:nvPr>
            <p:ph type="sldImg" idx="2"/>
          </p:nvPr>
        </p:nvSpPr>
        <p:spPr>
          <a:xfrm>
            <a:off x="234586" y="171450"/>
            <a:ext cx="6862919" cy="3860723"/>
          </a:xfrm>
          <a:prstGeom prst="rect">
            <a:avLst/>
          </a:prstGeom>
          <a:noFill/>
          <a:ln w="12700">
            <a:solidFill>
              <a:prstClr val="black"/>
            </a:solidFill>
          </a:ln>
        </p:spPr>
        <p:txBody>
          <a:bodyPr vert="horz" lIns="91432" tIns="45716" rIns="91432" bIns="45716" rtlCol="0" anchor="ctr"/>
          <a:lstStyle/>
          <a:p>
            <a:endParaRPr lang="en-US" noProof="0" dirty="0"/>
          </a:p>
        </p:txBody>
      </p:sp>
      <p:sp>
        <p:nvSpPr>
          <p:cNvPr id="2" name="TxtPlaceholderNotes"/>
          <p:cNvSpPr>
            <a:spLocks noGrp="1"/>
          </p:cNvSpPr>
          <p:nvPr>
            <p:ph type="body" sz="quarter" idx="3"/>
          </p:nvPr>
        </p:nvSpPr>
        <p:spPr>
          <a:xfrm>
            <a:off x="232444" y="4274545"/>
            <a:ext cx="6857117" cy="4987513"/>
          </a:xfrm>
          <a:prstGeom prst="rect">
            <a:avLst/>
          </a:prstGeom>
        </p:spPr>
        <p:txBody>
          <a:bodyPr vert="horz" lIns="0" tIns="45720" rIns="0" bIns="45720" rtlCol="0"/>
          <a:lstStyle/>
          <a:p>
            <a:pPr lvl="0"/>
            <a:r>
              <a:rPr lang="en-US" noProof="0" dirty="0"/>
              <a:t>Click to add text</a:t>
            </a:r>
          </a:p>
          <a:p>
            <a:pPr lvl="1"/>
            <a:r>
              <a:rPr lang="en-US" noProof="0" dirty="0"/>
              <a:t>level 1, space before 6Pt</a:t>
            </a:r>
          </a:p>
          <a:p>
            <a:pPr lvl="2"/>
            <a:r>
              <a:rPr lang="en-US" noProof="0" dirty="0"/>
              <a:t>level 2, space before 4Pt</a:t>
            </a:r>
          </a:p>
          <a:p>
            <a:pPr lvl="3"/>
            <a:r>
              <a:rPr lang="en-US" noProof="0" dirty="0"/>
              <a:t>level 3, space before 3Pt</a:t>
            </a:r>
          </a:p>
          <a:p>
            <a:pPr lvl="4"/>
            <a:r>
              <a:rPr lang="en-US" noProof="0" dirty="0"/>
              <a:t>level 4, space before 3Pt</a:t>
            </a:r>
          </a:p>
          <a:p>
            <a:pPr lvl="5"/>
            <a:r>
              <a:rPr lang="en-US" noProof="0" dirty="0"/>
              <a:t>level 5, space before 3Pt</a:t>
            </a:r>
          </a:p>
          <a:p>
            <a:pPr lvl="6"/>
            <a:r>
              <a:rPr lang="en-US" noProof="0" dirty="0"/>
              <a:t>level 6, space before 3Pt</a:t>
            </a:r>
          </a:p>
          <a:p>
            <a:pPr lvl="7"/>
            <a:r>
              <a:rPr lang="en-US" noProof="0" dirty="0"/>
              <a:t>level 7, space before 3Pt</a:t>
            </a:r>
          </a:p>
          <a:p>
            <a:pPr lvl="8"/>
            <a:r>
              <a:rPr lang="en-US" noProof="0" dirty="0"/>
              <a:t>level 8, space before 3Pt</a:t>
            </a:r>
          </a:p>
        </p:txBody>
      </p:sp>
    </p:spTree>
    <p:extLst>
      <p:ext uri="{BB962C8B-B14F-4D97-AF65-F5344CB8AC3E}">
        <p14:creationId xmlns:p14="http://schemas.microsoft.com/office/powerpoint/2010/main" val="461225483"/>
      </p:ext>
    </p:extLst>
  </p:cSld>
  <p:clrMap bg1="lt1" tx1="dk1" bg2="lt2" tx2="dk2" accent1="accent1" accent2="accent2" accent3="accent3" accent4="accent4" accent5="accent5" accent6="accent6" hlink="hlink" folHlink="folHlink"/>
  <p:notesStyle>
    <a:lvl1pPr marL="0" marR="0" indent="0" algn="just" defTabSz="914400" rtl="0" eaLnBrk="1" fontAlgn="base" latinLnBrk="0" hangingPunct="1">
      <a:lnSpc>
        <a:spcPct val="100000"/>
      </a:lnSpc>
      <a:spcBef>
        <a:spcPts val="600"/>
      </a:spcBef>
      <a:spcAft>
        <a:spcPct val="0"/>
      </a:spcAft>
      <a:buClrTx/>
      <a:buSzTx/>
      <a:buFontTx/>
      <a:buNone/>
      <a:tabLst/>
      <a:defRPr sz="1000" kern="1200">
        <a:solidFill>
          <a:schemeClr val="tx1"/>
        </a:solidFill>
        <a:latin typeface="Arial" panose="020B0604020202020204" pitchFamily="34" charset="0"/>
        <a:ea typeface="+mn-ea"/>
        <a:cs typeface="+mn-cs"/>
      </a:defRPr>
    </a:lvl1pPr>
    <a:lvl2pPr marL="144000" marR="0" indent="-144000" algn="l" defTabSz="914400" rtl="0" eaLnBrk="1" fontAlgn="base" latinLnBrk="0" hangingPunct="1">
      <a:lnSpc>
        <a:spcPct val="100000"/>
      </a:lnSpc>
      <a:spcBef>
        <a:spcPts val="600"/>
      </a:spcBef>
      <a:spcAft>
        <a:spcPct val="0"/>
      </a:spcAft>
      <a:buClr>
        <a:srgbClr val="B70032"/>
      </a:buClr>
      <a:buSzPct val="75000"/>
      <a:buFont typeface="Wingdings 3" panose="05040102010807070707" pitchFamily="18" charset="2"/>
      <a:buChar char="u"/>
      <a:tabLst/>
      <a:defRPr sz="1000" kern="1200">
        <a:solidFill>
          <a:schemeClr val="tx1"/>
        </a:solidFill>
        <a:latin typeface="Arial" panose="020B0604020202020204" pitchFamily="34" charset="0"/>
        <a:ea typeface="+mn-ea"/>
        <a:cs typeface="+mn-cs"/>
      </a:defRPr>
    </a:lvl2pPr>
    <a:lvl3pPr marL="288000" marR="0" indent="-144000" algn="l" defTabSz="914400" rtl="0" eaLnBrk="1" fontAlgn="base" latinLnBrk="0" hangingPunct="1">
      <a:lnSpc>
        <a:spcPct val="100000"/>
      </a:lnSpc>
      <a:spcBef>
        <a:spcPts val="400"/>
      </a:spcBef>
      <a:spcAft>
        <a:spcPct val="0"/>
      </a:spcAft>
      <a:buClr>
        <a:srgbClr val="B70032"/>
      </a:buClr>
      <a:buSzPct val="75000"/>
      <a:buFont typeface="Wingdings 3" panose="05040102010807070707" pitchFamily="18" charset="2"/>
      <a:buChar char="u"/>
      <a:tabLst/>
      <a:defRPr sz="1000" kern="1200">
        <a:solidFill>
          <a:schemeClr val="tx1"/>
        </a:solidFill>
        <a:latin typeface="Arial" panose="020B0604020202020204" pitchFamily="34" charset="0"/>
        <a:ea typeface="+mn-ea"/>
        <a:cs typeface="+mn-cs"/>
      </a:defRPr>
    </a:lvl3pPr>
    <a:lvl4pPr marL="432000" marR="0" indent="-144000" algn="l" defTabSz="914400" rtl="0" eaLnBrk="1" fontAlgn="base" latinLnBrk="0" hangingPunct="1">
      <a:lnSpc>
        <a:spcPct val="100000"/>
      </a:lnSpc>
      <a:spcBef>
        <a:spcPts val="300"/>
      </a:spcBef>
      <a:spcAft>
        <a:spcPct val="0"/>
      </a:spcAft>
      <a:buClr>
        <a:srgbClr val="B70032"/>
      </a:buClr>
      <a:buSzPct val="75000"/>
      <a:buFont typeface="Verdana" pitchFamily="34" charset="0"/>
      <a:buChar char="&gt;"/>
      <a:tabLst/>
      <a:defRPr sz="1000" kern="1200" baseline="0">
        <a:solidFill>
          <a:schemeClr val="tx1"/>
        </a:solidFill>
        <a:latin typeface="Arial" panose="020B0604020202020204" pitchFamily="34" charset="0"/>
        <a:ea typeface="+mn-ea"/>
        <a:cs typeface="+mn-cs"/>
      </a:defRPr>
    </a:lvl4pPr>
    <a:lvl5pPr marL="576000" marR="0" indent="-144000" algn="l" defTabSz="914400" rtl="0" eaLnBrk="1" fontAlgn="base" latinLnBrk="0" hangingPunct="1">
      <a:lnSpc>
        <a:spcPct val="100000"/>
      </a:lnSpc>
      <a:spcBef>
        <a:spcPts val="300"/>
      </a:spcBef>
      <a:spcAft>
        <a:spcPct val="0"/>
      </a:spcAft>
      <a:buClr>
        <a:srgbClr val="B70032"/>
      </a:buClr>
      <a:buSzPct val="75000"/>
      <a:buFont typeface="Verdana" pitchFamily="34" charset="0"/>
      <a:buChar char="&gt;"/>
      <a:tabLst/>
      <a:defRPr sz="1000" kern="1200">
        <a:solidFill>
          <a:schemeClr val="tx1"/>
        </a:solidFill>
        <a:latin typeface="Arial" panose="020B0604020202020204" pitchFamily="34" charset="0"/>
        <a:ea typeface="+mn-ea"/>
        <a:cs typeface="+mn-cs"/>
      </a:defRPr>
    </a:lvl5pPr>
    <a:lvl6pPr marL="720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baseline="0">
        <a:solidFill>
          <a:schemeClr val="tx1"/>
        </a:solidFill>
        <a:latin typeface="Arial" panose="020B0604020202020204" pitchFamily="34" charset="0"/>
        <a:ea typeface="+mn-ea"/>
        <a:cs typeface="+mn-cs"/>
      </a:defRPr>
    </a:lvl6pPr>
    <a:lvl7pPr marL="864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7pPr>
    <a:lvl8pPr marL="1008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8pPr>
    <a:lvl9pPr marL="1152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9pPr>
  </p:notesStyle>
  <p:extLst mod="1">
    <p:ext uri="{620B2872-D7B9-4A21-9093-7833F8D536E1}">
      <p15:sldGuideLst xmlns:p15="http://schemas.microsoft.com/office/powerpoint/2012/main">
        <p15:guide id="1" pos="146" userDrawn="1">
          <p15:clr>
            <a:srgbClr val="B1B6BA"/>
          </p15:clr>
        </p15:guide>
        <p15:guide id="2" orient="horz" pos="3112" userDrawn="1">
          <p15:clr>
            <a:srgbClr val="B1B6BA"/>
          </p15:clr>
        </p15:guide>
        <p15:guide id="3" orient="horz" pos="3023" userDrawn="1">
          <p15:clr>
            <a:srgbClr val="B1B6BA"/>
          </p15:clr>
        </p15:guide>
        <p15:guide id="4" orient="horz" pos="110" userDrawn="1">
          <p15:clr>
            <a:srgbClr val="B1B6BA"/>
          </p15:clr>
        </p15:guide>
        <p15:guide id="5" pos="4468" userDrawn="1">
          <p15:clr>
            <a:srgbClr val="B1B6BA"/>
          </p15:clr>
        </p15:guide>
        <p15:guide id="6" orient="horz" pos="5834" userDrawn="1">
          <p15:clr>
            <a:srgbClr val="B1B6BA"/>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69A280D-CDFD-47D3-916E-CFD7AD314EA4}"/>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06A43816-75C1-4217-87FD-BD50B96072C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06418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ED356C6-C789-4DF1-97C2-E035E921D756}"/>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EF817064-D2AA-4FB3-B168-ADF6F1DB36F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6663053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5654844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13C816B-20E9-4004-B304-974F9ED3937E}"/>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C5ED85A-06EB-44C8-9570-736CD6DBC342}"/>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972730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988902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2275447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904962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305602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543031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2132633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47985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63378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1BF3CA1-6104-4EFC-A8E3-DE8B63E6BCDB}"/>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AE1EFD51-95BB-4C14-8A91-0FEB829D363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023823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52C6A10-7C67-4778-B3EE-107102386B13}"/>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C28BF13E-1AC7-4291-B5AE-BA208CF73958}"/>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409571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58C2F5-1D9F-4477-94D4-94191A7A4382}"/>
              </a:ext>
            </a:extLst>
          </p:cNvPr>
          <p:cNvSpPr>
            <a:spLocks noGrp="1" noRot="1" noChangeAspect="1"/>
          </p:cNvSpPr>
          <p:nvPr>
            <p:ph type="sldImg"/>
          </p:nvPr>
        </p:nvSpPr>
        <p:spPr>
          <a:xfrm>
            <a:off x="234950" y="171450"/>
            <a:ext cx="6862763" cy="3860800"/>
          </a:xfrm>
        </p:spPr>
      </p:sp>
      <p:sp>
        <p:nvSpPr>
          <p:cNvPr id="5" name="Notizenplatzhalter 4">
            <a:extLst>
              <a:ext uri="{FF2B5EF4-FFF2-40B4-BE49-F238E27FC236}">
                <a16:creationId xmlns:a16="http://schemas.microsoft.com/office/drawing/2014/main" id="{A610BDF3-A027-425B-BB94-37D8924AA94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358552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A87935EF-C09E-42D4-9D5D-8E2FD6456277}"/>
              </a:ext>
            </a:extLst>
          </p:cNvPr>
          <p:cNvSpPr>
            <a:spLocks noGrp="1"/>
          </p:cNvSpPr>
          <p:nvPr>
            <p:ph type="body" idx="1"/>
          </p:nvPr>
        </p:nvSpPr>
        <p:spPr/>
        <p:txBody>
          <a:bodyPr/>
          <a:lstStyle/>
          <a:p>
            <a:r>
              <a:rPr lang="en-US" dirty="0"/>
              <a:t>If you can figure out how to test something manually, we can help you figure out how to do the test with VectorCAST</a:t>
            </a:r>
          </a:p>
          <a:p>
            <a:endParaRPr lang="en-US" dirty="0"/>
          </a:p>
          <a:p>
            <a:r>
              <a:rPr lang="en-US" dirty="0"/>
              <a:t>Compiler must be on your path before starting VC</a:t>
            </a:r>
          </a:p>
          <a:p>
            <a:r>
              <a:rPr lang="en-US" dirty="0"/>
              <a:t>Open a shell, type compile command, is the command found?</a:t>
            </a:r>
          </a:p>
          <a:p>
            <a:endParaRPr lang="en-US" dirty="0"/>
          </a:p>
          <a:p>
            <a:r>
              <a:rPr lang="en-US" dirty="0"/>
              <a:t>For C the UUT must compile, that means all of the headers must be available</a:t>
            </a:r>
          </a:p>
          <a:p>
            <a:endParaRPr lang="en-US" dirty="0"/>
          </a:p>
          <a:p>
            <a:r>
              <a:rPr lang="en-US" dirty="0"/>
              <a:t>For Ada, the UUT spec and body must compile, that means all of the dependent specs must also be available and compile.   We DO NOT Stub specs!!</a:t>
            </a:r>
          </a:p>
        </p:txBody>
      </p:sp>
      <p:sp>
        <p:nvSpPr>
          <p:cNvPr id="4" name="Folienbildplatzhalter 3">
            <a:extLst>
              <a:ext uri="{FF2B5EF4-FFF2-40B4-BE49-F238E27FC236}">
                <a16:creationId xmlns:a16="http://schemas.microsoft.com/office/drawing/2014/main" id="{12325EA6-5F1F-4F05-8CFE-84DAF66AA9E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836569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Notizenplatzhalter 19">
            <a:extLst>
              <a:ext uri="{FF2B5EF4-FFF2-40B4-BE49-F238E27FC236}">
                <a16:creationId xmlns:a16="http://schemas.microsoft.com/office/drawing/2014/main" id="{77689B77-F10B-4024-80F7-3DD68966A7AD}"/>
              </a:ext>
            </a:extLst>
          </p:cNvPr>
          <p:cNvSpPr>
            <a:spLocks noGrp="1"/>
          </p:cNvSpPr>
          <p:nvPr>
            <p:ph type="body" idx="1"/>
          </p:nvPr>
        </p:nvSpPr>
        <p:spPr/>
        <p:txBody>
          <a:bodyPr/>
          <a:lstStyle/>
          <a:p>
            <a:r>
              <a:rPr lang="en-US" dirty="0" err="1"/>
              <a:t>VectorCAST</a:t>
            </a:r>
            <a:r>
              <a:rPr lang="en-US" dirty="0"/>
              <a:t> C/C++ training teaches you how to use </a:t>
            </a:r>
            <a:r>
              <a:rPr lang="en-US" dirty="0" err="1"/>
              <a:t>VectorCAST</a:t>
            </a:r>
            <a:endParaRPr lang="en-US" dirty="0"/>
          </a:p>
          <a:p>
            <a:endParaRPr lang="en-US" dirty="0"/>
          </a:p>
          <a:p>
            <a:r>
              <a:rPr lang="en-US" dirty="0" err="1"/>
              <a:t>VectorCAST</a:t>
            </a:r>
            <a:r>
              <a:rPr lang="en-US" dirty="0"/>
              <a:t> Workflow training teaches you how to implement into a project.</a:t>
            </a:r>
          </a:p>
        </p:txBody>
      </p:sp>
      <p:sp>
        <p:nvSpPr>
          <p:cNvPr id="4" name="Folienbildplatzhalter 3">
            <a:extLst>
              <a:ext uri="{FF2B5EF4-FFF2-40B4-BE49-F238E27FC236}">
                <a16:creationId xmlns:a16="http://schemas.microsoft.com/office/drawing/2014/main" id="{C0881C82-A3E9-4CEA-AE0A-D8B6955E7D1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72964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A87935EF-C09E-42D4-9D5D-8E2FD6456277}"/>
              </a:ext>
            </a:extLst>
          </p:cNvPr>
          <p:cNvSpPr>
            <a:spLocks noGrp="1"/>
          </p:cNvSpPr>
          <p:nvPr>
            <p:ph type="body" idx="1"/>
          </p:nvPr>
        </p:nvSpPr>
        <p:spPr/>
        <p:txBody>
          <a:bodyPr/>
          <a:lstStyle/>
          <a:p>
            <a:endParaRPr lang="en-US" dirty="0"/>
          </a:p>
        </p:txBody>
      </p:sp>
      <p:sp>
        <p:nvSpPr>
          <p:cNvPr id="4" name="Folienbildplatzhalter 3">
            <a:extLst>
              <a:ext uri="{FF2B5EF4-FFF2-40B4-BE49-F238E27FC236}">
                <a16:creationId xmlns:a16="http://schemas.microsoft.com/office/drawing/2014/main" id="{3EF2B1C2-956A-4A6A-9A21-11241F2A380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04988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Just go through these, the definitions build on each other.</a:t>
            </a:r>
            <a:endParaRPr lang="en-US" dirty="0"/>
          </a:p>
        </p:txBody>
      </p:sp>
      <p:sp>
        <p:nvSpPr>
          <p:cNvPr id="5" name="Folienbildplatzhalter 4">
            <a:extLst>
              <a:ext uri="{FF2B5EF4-FFF2-40B4-BE49-F238E27FC236}">
                <a16:creationId xmlns:a16="http://schemas.microsoft.com/office/drawing/2014/main" id="{1C94E285-EE37-4050-B9A8-75CB99258CA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66840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E58BF69B-CED4-4F84-8A1C-65B4D988EB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38014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E58BF69B-CED4-4F84-8A1C-65B4D988EB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85368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9023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E2542B32-AC0C-4BE4-BF51-FDD2DF476DA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011998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0187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sz="900" dirty="0"/>
              <a:t>Cutting out some of the detail here, but this diagram represents the build process at a high level of detail.  Note that the Range Test is not really a “build” step, but rather an execution step, but still, it’s part of the build process.</a:t>
            </a:r>
          </a:p>
          <a:p>
            <a:endParaRPr lang="en-US" sz="900" dirty="0"/>
          </a:p>
        </p:txBody>
      </p:sp>
      <p:sp>
        <p:nvSpPr>
          <p:cNvPr id="5" name="Folienbildplatzhalter 4">
            <a:extLst>
              <a:ext uri="{FF2B5EF4-FFF2-40B4-BE49-F238E27FC236}">
                <a16:creationId xmlns:a16="http://schemas.microsoft.com/office/drawing/2014/main" id="{D319ED5A-941B-40DF-86F1-9163874CB3B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956774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slide is to iterate that </a:t>
            </a:r>
            <a:r>
              <a:rPr lang="en-US" dirty="0" err="1"/>
              <a:t>VectorCAST</a:t>
            </a:r>
            <a:r>
              <a:rPr lang="en-US" dirty="0"/>
              <a:t> QA is not part of the build process.</a:t>
            </a:r>
          </a:p>
        </p:txBody>
      </p:sp>
      <p:sp>
        <p:nvSpPr>
          <p:cNvPr id="5" name="Folienbildplatzhalter 4">
            <a:extLst>
              <a:ext uri="{FF2B5EF4-FFF2-40B4-BE49-F238E27FC236}">
                <a16:creationId xmlns:a16="http://schemas.microsoft.com/office/drawing/2014/main" id="{50FE3B4D-3116-411F-935D-F9724466E1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554802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Can show these items on the real GUI menu …</a:t>
            </a:r>
          </a:p>
          <a:p>
            <a:endParaRPr lang="en-US" dirty="0"/>
          </a:p>
          <a:p>
            <a:r>
              <a:rPr lang="en-US" dirty="0"/>
              <a:t>Getting Started User Guide has detailed step-by-step tutorials for all products</a:t>
            </a:r>
          </a:p>
          <a:p>
            <a:endParaRPr lang="en-US" dirty="0"/>
          </a:p>
          <a:p>
            <a:r>
              <a:rPr lang="en-US" dirty="0"/>
              <a:t>We will get into more detail about the Diagnostic Item Later in the Class</a:t>
            </a:r>
          </a:p>
          <a:p>
            <a:endParaRPr lang="en-US" dirty="0"/>
          </a:p>
          <a:p>
            <a:r>
              <a:rPr lang="en-US" dirty="0"/>
              <a:t>Example environments are available for C/C++ and use the built-in MinGW compiler</a:t>
            </a:r>
          </a:p>
          <a:p>
            <a:endParaRPr lang="en-US" dirty="0"/>
          </a:p>
          <a:p>
            <a:r>
              <a:rPr lang="en-US" dirty="0"/>
              <a:t>If you email to support, you will get an auto response with a case number, the email will also have a link for you to check the case status</a:t>
            </a:r>
          </a:p>
        </p:txBody>
      </p:sp>
      <p:sp>
        <p:nvSpPr>
          <p:cNvPr id="5" name="Folienbildplatzhalter 4">
            <a:extLst>
              <a:ext uri="{FF2B5EF4-FFF2-40B4-BE49-F238E27FC236}">
                <a16:creationId xmlns:a16="http://schemas.microsoft.com/office/drawing/2014/main" id="{42767A82-7CF9-4F88-B2A6-E84AD0529A4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482401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54F33F4E-CA33-4BE2-981B-90299C152AA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95690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9752444-28A0-4DE3-940E-ABEAF3B1A1C2}"/>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26CF8EE0-2771-45CA-9D93-ED2A3C3A3C03}"/>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724509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647C5D93-1C23-4E6D-BB31-8321C884A7BA}"/>
              </a:ext>
            </a:extLst>
          </p:cNvPr>
          <p:cNvSpPr>
            <a:spLocks noGrp="1"/>
          </p:cNvSpPr>
          <p:nvPr>
            <p:ph type="body" idx="1"/>
          </p:nvPr>
        </p:nvSpPr>
        <p:spPr/>
        <p:txBody>
          <a:bodyPr/>
          <a:lstStyle/>
          <a:p>
            <a:endParaRPr lang="en-US" dirty="0"/>
          </a:p>
        </p:txBody>
      </p:sp>
      <p:sp>
        <p:nvSpPr>
          <p:cNvPr id="3" name="Folienbildplatzhalter 2">
            <a:extLst>
              <a:ext uri="{FF2B5EF4-FFF2-40B4-BE49-F238E27FC236}">
                <a16:creationId xmlns:a16="http://schemas.microsoft.com/office/drawing/2014/main" id="{32BFBF54-616C-44CC-8029-2F82B017CBE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8697648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D8CACF0-94D0-41D7-B37B-001689856024}"/>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DDD306BC-2BF3-425A-8683-06BDA5253657}"/>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242075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B8A73A7-92EA-40BF-950F-F34DAAF38610}"/>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BE11BD4C-B4A2-446D-982C-034A27BE52E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75520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3848498" y="-1144849"/>
            <a:ext cx="2946004" cy="468304"/>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a:p>
        </p:txBody>
      </p:sp>
      <p:sp>
        <p:nvSpPr>
          <p:cNvPr id="62467" name="Rectangle 3"/>
          <p:cNvSpPr>
            <a:spLocks noChangeArrowheads="1"/>
          </p:cNvSpPr>
          <p:nvPr/>
        </p:nvSpPr>
        <p:spPr bwMode="auto">
          <a:xfrm>
            <a:off x="3848498" y="8301304"/>
            <a:ext cx="2946004" cy="465221"/>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19" tIns="0" rIns="18219" bIns="0" anchor="b"/>
          <a:lstStyle/>
          <a:p>
            <a:pPr algn="r" defTabSz="727372" eaLnBrk="0" hangingPunct="0">
              <a:spcBef>
                <a:spcPct val="0"/>
              </a:spcBef>
            </a:pPr>
            <a:r>
              <a:rPr lang="de-DE" sz="900" i="1">
                <a:latin typeface="Times New Roman" pitchFamily="18" charset="0"/>
              </a:rPr>
              <a:t>1</a:t>
            </a:r>
          </a:p>
        </p:txBody>
      </p:sp>
      <p:sp>
        <p:nvSpPr>
          <p:cNvPr id="62468" name="Rectangle 4"/>
          <p:cNvSpPr>
            <a:spLocks noChangeArrowheads="1"/>
          </p:cNvSpPr>
          <p:nvPr/>
        </p:nvSpPr>
        <p:spPr bwMode="auto">
          <a:xfrm>
            <a:off x="-1519" y="8301304"/>
            <a:ext cx="2944487" cy="465221"/>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a:p>
        </p:txBody>
      </p:sp>
      <p:sp>
        <p:nvSpPr>
          <p:cNvPr id="62469" name="Rectangle 5"/>
          <p:cNvSpPr>
            <a:spLocks noChangeArrowheads="1"/>
          </p:cNvSpPr>
          <p:nvPr/>
        </p:nvSpPr>
        <p:spPr bwMode="auto">
          <a:xfrm>
            <a:off x="-1519" y="-1144849"/>
            <a:ext cx="2944487" cy="468304"/>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a:p>
        </p:txBody>
      </p:sp>
      <p:sp>
        <p:nvSpPr>
          <p:cNvPr id="62470" name="Rectangle 6"/>
          <p:cNvSpPr>
            <a:spLocks noGrp="1" noRot="1" noChangeAspect="1" noChangeArrowheads="1" noTextEdit="1"/>
          </p:cNvSpPr>
          <p:nvPr>
            <p:ph type="sldImg"/>
          </p:nvPr>
        </p:nvSpPr>
        <p:spPr>
          <a:xfrm>
            <a:off x="236538" y="179388"/>
            <a:ext cx="6321425" cy="3556000"/>
          </a:xfrm>
          <a:ln w="12700" cap="flat">
            <a:solidFill>
              <a:schemeClr val="tx1"/>
            </a:solidFill>
          </a:ln>
        </p:spPr>
      </p:sp>
      <p:sp>
        <p:nvSpPr>
          <p:cNvPr id="62471" name="Rectangle 7"/>
          <p:cNvSpPr>
            <a:spLocks noGrp="1" noChangeArrowheads="1"/>
          </p:cNvSpPr>
          <p:nvPr>
            <p:ph type="body" idx="1"/>
          </p:nvPr>
        </p:nvSpPr>
        <p:spPr>
          <a:xfrm>
            <a:off x="239724" y="3961900"/>
            <a:ext cx="6315049" cy="5618694"/>
          </a:xfrm>
          <a:solidFill>
            <a:srgbClr val="848B8E"/>
          </a:solidFill>
          <a:ln w="12700" cap="flat">
            <a:solidFill>
              <a:schemeClr val="tx1"/>
            </a:solidFill>
            <a:miter lim="800000"/>
            <a:headEnd/>
            <a:tailEnd/>
          </a:ln>
        </p:spPr>
        <p:txBody>
          <a:bodyPr lIns="88046" tIns="44025" rIns="88046" bIns="44025"/>
          <a:lstStyle/>
          <a:p>
            <a:pPr marL="0" marR="0" indent="0" algn="just" defTabSz="914400" rtl="0" eaLnBrk="1" fontAlgn="base" latinLnBrk="0" hangingPunct="1">
              <a:lnSpc>
                <a:spcPct val="100000"/>
              </a:lnSpc>
              <a:spcBef>
                <a:spcPts val="600"/>
              </a:spcBef>
              <a:spcAft>
                <a:spcPct val="0"/>
              </a:spcAft>
              <a:buClrTx/>
              <a:buSzTx/>
              <a:buFontTx/>
              <a:buNone/>
              <a:tabLst/>
              <a:defRPr/>
            </a:pPr>
            <a:r>
              <a:rPr lang="en-US" baseline="0" dirty="0"/>
              <a:t>By clicking on the grey button the f</a:t>
            </a:r>
            <a:r>
              <a:rPr lang="en-US" dirty="0"/>
              <a:t>ounding years are displayed </a:t>
            </a:r>
          </a:p>
          <a:p>
            <a:pPr eaLnBrk="1" hangingPunct="1"/>
            <a:endParaRPr lang="en-US" dirty="0"/>
          </a:p>
          <a:p>
            <a:pPr marL="0" marR="0" indent="0" algn="just" defTabSz="914400" rtl="0" eaLnBrk="1" fontAlgn="base" latinLnBrk="0" hangingPunct="1">
              <a:lnSpc>
                <a:spcPct val="100000"/>
              </a:lnSpc>
              <a:spcBef>
                <a:spcPts val="600"/>
              </a:spcBef>
              <a:spcAft>
                <a:spcPct val="0"/>
              </a:spcAft>
              <a:buClrTx/>
              <a:buSzTx/>
              <a:buFontTx/>
              <a:buNone/>
              <a:tabLst/>
              <a:defRPr/>
            </a:pPr>
            <a:r>
              <a:rPr lang="en-US" baseline="0" dirty="0"/>
              <a:t>By clicking on the grey button the f</a:t>
            </a:r>
            <a:r>
              <a:rPr lang="en-US" dirty="0"/>
              <a:t>ounding years are displayed </a:t>
            </a:r>
          </a:p>
          <a:p>
            <a:pPr marL="0" marR="0" indent="0" algn="just" defTabSz="914400" rtl="0" eaLnBrk="1" fontAlgn="base" latinLnBrk="0" hangingPunct="1">
              <a:lnSpc>
                <a:spcPct val="100000"/>
              </a:lnSpc>
              <a:spcBef>
                <a:spcPts val="600"/>
              </a:spcBef>
              <a:spcAft>
                <a:spcPct val="0"/>
              </a:spcAft>
              <a:buClrTx/>
              <a:buSzTx/>
              <a:buFontTx/>
              <a:buNone/>
              <a:tabLst/>
              <a:defRPr/>
            </a:pPr>
            <a:endParaRPr lang="en-US" dirty="0"/>
          </a:p>
          <a:p>
            <a:pPr eaLnBrk="1" hangingPunct="1"/>
            <a:r>
              <a:rPr lang="en-US" dirty="0"/>
              <a:t>We try to locate offices near where our customers are for quicker response to our customers</a:t>
            </a:r>
          </a:p>
          <a:p>
            <a:pPr eaLnBrk="1" hangingPunct="1"/>
            <a:r>
              <a:rPr lang="en-US" dirty="0"/>
              <a:t>North America has 150 employees spread across 2 office locations</a:t>
            </a:r>
          </a:p>
          <a:p>
            <a:pPr eaLnBrk="1" hangingPunct="1"/>
            <a:endParaRPr lang="en-US" dirty="0"/>
          </a:p>
        </p:txBody>
      </p:sp>
    </p:spTree>
    <p:extLst>
      <p:ext uri="{BB962C8B-B14F-4D97-AF65-F5344CB8AC3E}">
        <p14:creationId xmlns:p14="http://schemas.microsoft.com/office/powerpoint/2010/main" val="33262319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A8D37953-1F7F-4F28-923A-78CBEA49925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87364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Know how to use the application’s build tools for more than just clicking on the build button.</a:t>
            </a:r>
          </a:p>
          <a:p>
            <a:endParaRPr lang="en-US" dirty="0"/>
          </a:p>
          <a:p>
            <a:r>
              <a:rPr lang="en-US" dirty="0"/>
              <a:t>Debugger to step through unit test code</a:t>
            </a:r>
          </a:p>
          <a:p>
            <a:endParaRPr lang="en-US" dirty="0"/>
          </a:p>
          <a:p>
            <a:endParaRPr lang="en-US" dirty="0"/>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71397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If each user check outs the </a:t>
            </a:r>
            <a:r>
              <a:rPr lang="en-US" dirty="0" err="1"/>
              <a:t>VectorCAST</a:t>
            </a:r>
            <a:r>
              <a:rPr lang="en-US" dirty="0"/>
              <a:t> working directory in another location outside of the source base, </a:t>
            </a:r>
            <a:r>
              <a:rPr lang="en-US" dirty="0" err="1"/>
              <a:t>VectorCAST</a:t>
            </a:r>
            <a:r>
              <a:rPr lang="en-US" dirty="0"/>
              <a:t> startup scripts will need to be edited for each user. This can lead to confusion and mistakes when checking in your work. It also makes automation more difficult as well.</a:t>
            </a:r>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061123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a:t>
            </a:r>
            <a:r>
              <a:rPr lang="en-US" dirty="0" err="1"/>
              <a:t>VectorCAST</a:t>
            </a:r>
            <a:r>
              <a:rPr lang="en-US" dirty="0"/>
              <a:t> working directory is relative to the source code.</a:t>
            </a:r>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92603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Inside </a:t>
            </a:r>
            <a:r>
              <a:rPr lang="en-US" dirty="0" err="1"/>
              <a:t>VectorCAST</a:t>
            </a:r>
            <a:r>
              <a:rPr lang="en-US" dirty="0"/>
              <a:t> working directory contains the Support Files folder and the start up scripts for </a:t>
            </a:r>
            <a:r>
              <a:rPr lang="en-US" dirty="0" err="1"/>
              <a:t>VectorCAST</a:t>
            </a:r>
            <a:r>
              <a:rPr lang="en-US" dirty="0"/>
              <a:t>.</a:t>
            </a:r>
          </a:p>
          <a:p>
            <a:endParaRPr lang="en-US" dirty="0"/>
          </a:p>
          <a:p>
            <a:r>
              <a:rPr lang="en-US" dirty="0"/>
              <a:t>Of course there will be other files once we create a </a:t>
            </a:r>
            <a:r>
              <a:rPr lang="en-US" dirty="0" err="1"/>
              <a:t>VectorCAST</a:t>
            </a:r>
            <a:r>
              <a:rPr lang="en-US" dirty="0"/>
              <a:t> Project.</a:t>
            </a:r>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981426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r>
              <a:rPr lang="en-US" dirty="0"/>
              <a:t>The reason there are two scripts is mainly because of Jenkins. </a:t>
            </a:r>
          </a:p>
          <a:p>
            <a:pPr marL="0" lvl="1" indent="0">
              <a:buNone/>
            </a:pPr>
            <a:endParaRPr lang="en-US" dirty="0"/>
          </a:p>
        </p:txBody>
      </p:sp>
      <p:sp>
        <p:nvSpPr>
          <p:cNvPr id="5" name="Folienbildplatzhalter 4">
            <a:extLst>
              <a:ext uri="{FF2B5EF4-FFF2-40B4-BE49-F238E27FC236}">
                <a16:creationId xmlns:a16="http://schemas.microsoft.com/office/drawing/2014/main" id="{34DB7287-1C11-423E-853B-7CD2A91953D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51459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r>
              <a:rPr lang="en-US" dirty="0"/>
              <a:t>Line 4: %~dp0 – Expands the drive and path of argument ‘0’ (the call to itself). </a:t>
            </a:r>
          </a:p>
          <a:p>
            <a:pPr marL="0" lvl="1" indent="0">
              <a:buNone/>
            </a:pPr>
            <a:r>
              <a:rPr lang="en-US" dirty="0"/>
              <a:t>Line 5: Removes the trailing ‘\’ from %~dp0. The trailing backslash is hidden in %~dp0. Removing it makes it more readable.</a:t>
            </a:r>
          </a:p>
          <a:p>
            <a:pPr marL="0" lvl="1" indent="0">
              <a:buNone/>
            </a:pPr>
            <a:endParaRPr lang="en-US" dirty="0"/>
          </a:p>
          <a:p>
            <a:pPr marL="0" lvl="1" indent="0">
              <a:buNone/>
            </a:pPr>
            <a:r>
              <a:rPr lang="en-US" dirty="0"/>
              <a:t>Line 14: Contains a relative path to the source code.</a:t>
            </a:r>
          </a:p>
          <a:p>
            <a:pPr marL="0" lvl="1" indent="0">
              <a:buNone/>
            </a:pPr>
            <a:r>
              <a:rPr lang="en-US" dirty="0"/>
              <a:t>Line 15: Expands the relative path to absolute path.</a:t>
            </a:r>
          </a:p>
          <a:p>
            <a:pPr marL="0" lvl="1" indent="0">
              <a:buNone/>
            </a:pPr>
            <a:endParaRPr lang="en-US" dirty="0"/>
          </a:p>
          <a:p>
            <a:pPr marL="0" lvl="1" indent="0">
              <a:buNone/>
            </a:pPr>
            <a:r>
              <a:rPr lang="en-US" dirty="0"/>
              <a:t>Line 18: An example of a path with spaces.</a:t>
            </a:r>
          </a:p>
          <a:p>
            <a:pPr marL="0" lvl="1" indent="0">
              <a:buNone/>
            </a:pPr>
            <a:r>
              <a:rPr lang="en-US" dirty="0"/>
              <a:t>Line 19: Converts folder names that have spaces to DOS 8.3 format.</a:t>
            </a:r>
          </a:p>
          <a:p>
            <a:pPr marL="0" lvl="1" indent="0">
              <a:buNone/>
            </a:pPr>
            <a:r>
              <a:rPr lang="en-US" dirty="0"/>
              <a:t>             This is a good time to show what would need to be done to find the short file names using “</a:t>
            </a:r>
            <a:r>
              <a:rPr lang="en-US" dirty="0" err="1"/>
              <a:t>dir</a:t>
            </a:r>
            <a:r>
              <a:rPr lang="en-US" dirty="0"/>
              <a:t> /x</a:t>
            </a:r>
          </a:p>
          <a:p>
            <a:pPr marL="0" lvl="1" indent="0">
              <a:buNone/>
            </a:pPr>
            <a:endParaRPr lang="en-US" dirty="0"/>
          </a:p>
          <a:p>
            <a:pPr marL="0" lvl="1" indent="0">
              <a:buNone/>
            </a:pPr>
            <a:r>
              <a:rPr lang="en-US" dirty="0"/>
              <a:t>Line 22: Put the compiler directory in front of VECTORCAST_DIR.</a:t>
            </a:r>
          </a:p>
        </p:txBody>
      </p:sp>
      <p:sp>
        <p:nvSpPr>
          <p:cNvPr id="5" name="Folienbildplatzhalter 4">
            <a:extLst>
              <a:ext uri="{FF2B5EF4-FFF2-40B4-BE49-F238E27FC236}">
                <a16:creationId xmlns:a16="http://schemas.microsoft.com/office/drawing/2014/main" id="{A8F2FD48-FA02-435B-911F-4621CF4F462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3077424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endParaRPr lang="en-US" dirty="0"/>
          </a:p>
        </p:txBody>
      </p:sp>
      <p:sp>
        <p:nvSpPr>
          <p:cNvPr id="5" name="Folienbildplatzhalter 4">
            <a:extLst>
              <a:ext uri="{FF2B5EF4-FFF2-40B4-BE49-F238E27FC236}">
                <a16:creationId xmlns:a16="http://schemas.microsoft.com/office/drawing/2014/main" id="{A8F2FD48-FA02-435B-911F-4621CF4F462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216059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3F2BD654-8D6D-49CF-9B80-F3033E4E956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1188609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Normal build = build without </a:t>
            </a:r>
            <a:r>
              <a:rPr lang="en-US" dirty="0" err="1"/>
              <a:t>VectorCAST</a:t>
            </a:r>
            <a:r>
              <a:rPr lang="en-US" dirty="0"/>
              <a:t> instrumentation.</a:t>
            </a:r>
          </a:p>
        </p:txBody>
      </p:sp>
      <p:sp>
        <p:nvSpPr>
          <p:cNvPr id="5" name="Folienbildplatzhalter 4">
            <a:extLst>
              <a:ext uri="{FF2B5EF4-FFF2-40B4-BE49-F238E27FC236}">
                <a16:creationId xmlns:a16="http://schemas.microsoft.com/office/drawing/2014/main" id="{889ADC55-3405-4F94-B0D8-FF6F50B3D4F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89604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4143430" y="-1106784"/>
            <a:ext cx="3171773" cy="45273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7" name="Rectangle 3"/>
          <p:cNvSpPr>
            <a:spLocks noChangeArrowheads="1"/>
          </p:cNvSpPr>
          <p:nvPr/>
        </p:nvSpPr>
        <p:spPr bwMode="auto">
          <a:xfrm>
            <a:off x="4143430" y="8025302"/>
            <a:ext cx="3171773" cy="44975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19" tIns="0" rIns="18219" bIns="0" anchor="b"/>
          <a:lstStyle/>
          <a:p>
            <a:pPr algn="r" defTabSz="727372" eaLnBrk="0" hangingPunct="0">
              <a:spcBef>
                <a:spcPct val="0"/>
              </a:spcBef>
            </a:pPr>
            <a:r>
              <a:rPr lang="de-DE" sz="900" i="1" dirty="0">
                <a:latin typeface="Times New Roman" pitchFamily="18" charset="0"/>
              </a:rPr>
              <a:t>1</a:t>
            </a:r>
          </a:p>
        </p:txBody>
      </p:sp>
      <p:sp>
        <p:nvSpPr>
          <p:cNvPr id="62468" name="Rectangle 4"/>
          <p:cNvSpPr>
            <a:spLocks noChangeArrowheads="1"/>
          </p:cNvSpPr>
          <p:nvPr/>
        </p:nvSpPr>
        <p:spPr bwMode="auto">
          <a:xfrm>
            <a:off x="-1635" y="8025302"/>
            <a:ext cx="3170139" cy="44975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9" name="Rectangle 5"/>
          <p:cNvSpPr>
            <a:spLocks noChangeArrowheads="1"/>
          </p:cNvSpPr>
          <p:nvPr/>
        </p:nvSpPr>
        <p:spPr bwMode="auto">
          <a:xfrm>
            <a:off x="-1635" y="-1106784"/>
            <a:ext cx="3170139" cy="45273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71" name="Rectangle 7"/>
          <p:cNvSpPr>
            <a:spLocks noGrp="1" noChangeArrowheads="1"/>
          </p:cNvSpPr>
          <p:nvPr>
            <p:ph type="body" idx="1"/>
          </p:nvPr>
        </p:nvSpPr>
        <p:spPr/>
        <p:txBody>
          <a:bodyPr/>
          <a:lstStyle/>
          <a:p>
            <a:r>
              <a:rPr lang="en-US"/>
              <a:t>This slide is hidden, but it may be a good idea to show this slide and put in the contact info for the local sales team.</a:t>
            </a:r>
          </a:p>
          <a:p>
            <a:endParaRPr lang="en-US" dirty="0"/>
          </a:p>
        </p:txBody>
      </p:sp>
      <p:sp>
        <p:nvSpPr>
          <p:cNvPr id="3" name="Folienbildplatzhalter 2">
            <a:extLst>
              <a:ext uri="{FF2B5EF4-FFF2-40B4-BE49-F238E27FC236}">
                <a16:creationId xmlns:a16="http://schemas.microsoft.com/office/drawing/2014/main" id="{C7C26F2E-C8FE-487A-9A15-62CA5AC0B77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23500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CC8B6CA2-9420-432E-B85C-C34DBB2266C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855063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r>
              <a:rPr lang="en-US" dirty="0"/>
              <a:t>--echo and –out are optional. </a:t>
            </a:r>
          </a:p>
          <a:p>
            <a:pPr marL="0" lvl="1" indent="0">
              <a:buNone/>
            </a:pPr>
            <a:endParaRPr lang="en-US" dirty="0"/>
          </a:p>
          <a:p>
            <a:pPr marL="0" lvl="1" indent="0">
              <a:buNone/>
            </a:pPr>
            <a:r>
              <a:rPr lang="en-US" dirty="0"/>
              <a:t>Sometimes the user may want to have a text file as well.</a:t>
            </a:r>
          </a:p>
        </p:txBody>
      </p:sp>
      <p:sp>
        <p:nvSpPr>
          <p:cNvPr id="5" name="Folienbildplatzhalter 4">
            <a:extLst>
              <a:ext uri="{FF2B5EF4-FFF2-40B4-BE49-F238E27FC236}">
                <a16:creationId xmlns:a16="http://schemas.microsoft.com/office/drawing/2014/main" id="{B1E28075-C8CD-4C6F-AA68-0EA55493117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7347334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3E15810-9D56-42C4-AB08-1490CE564FF6}"/>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59806779-14F5-43F9-9F6D-17D8DA74B9F1}"/>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931773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3252D50-5BAD-4895-820C-AE54A81E589B}"/>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C4CCA2F3-7C1B-4287-88CD-A698D861F92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068552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6BE2EA6-B4CD-4CC2-B460-52C786DB825C}"/>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85CB6709-F1BC-4434-A88A-1B369502819B}"/>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2981786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Answer is A.</a:t>
            </a:r>
          </a:p>
        </p:txBody>
      </p:sp>
      <p:sp>
        <p:nvSpPr>
          <p:cNvPr id="5" name="Folienbildplatzhalter 4">
            <a:extLst>
              <a:ext uri="{FF2B5EF4-FFF2-40B4-BE49-F238E27FC236}">
                <a16:creationId xmlns:a16="http://schemas.microsoft.com/office/drawing/2014/main" id="{A525AC3B-436D-4C06-B8A6-E83AC42C100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008582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B &amp; C</a:t>
            </a:r>
          </a:p>
          <a:p>
            <a:endParaRPr lang="en-US" dirty="0"/>
          </a:p>
          <a:p>
            <a:r>
              <a:rPr lang="en-US" dirty="0"/>
              <a:t>If the names cannot be changed, then DOS 8.3 must be used.</a:t>
            </a:r>
          </a:p>
        </p:txBody>
      </p:sp>
      <p:sp>
        <p:nvSpPr>
          <p:cNvPr id="5" name="Folienbildplatzhalter 4">
            <a:extLst>
              <a:ext uri="{FF2B5EF4-FFF2-40B4-BE49-F238E27FC236}">
                <a16:creationId xmlns:a16="http://schemas.microsoft.com/office/drawing/2014/main" id="{12516B30-6DD0-4D37-A22B-847642C3DE7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100712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664022B-4640-487B-B7FC-2091457BFBF1}"/>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50A5571B-92A3-4DBD-95E1-EA2D5AE6C229}"/>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972048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7E9A2426-338C-46CE-94F0-ACDEEFDAFE0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8224326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Essentially what you are doing with a template environment is getting instrumentation of source and communication with the target working first. Once that is complete we can use the CCAST_.CFG file to build the </a:t>
            </a:r>
            <a:r>
              <a:rPr lang="en-US" dirty="0" err="1"/>
              <a:t>VectorCAST</a:t>
            </a:r>
            <a:r>
              <a:rPr lang="en-US" dirty="0"/>
              <a:t> Project.</a:t>
            </a:r>
          </a:p>
        </p:txBody>
      </p:sp>
      <p:sp>
        <p:nvSpPr>
          <p:cNvPr id="5" name="Folienbildplatzhalter 4">
            <a:extLst>
              <a:ext uri="{FF2B5EF4-FFF2-40B4-BE49-F238E27FC236}">
                <a16:creationId xmlns:a16="http://schemas.microsoft.com/office/drawing/2014/main" id="{70C07869-734F-49E0-9B16-B407A0511A3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918676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9713" y="179388"/>
            <a:ext cx="6318250" cy="3554412"/>
          </a:xfrm>
        </p:spPr>
      </p:sp>
      <p:sp>
        <p:nvSpPr>
          <p:cNvPr id="3" name="Notizenplatzhalter 2"/>
          <p:cNvSpPr>
            <a:spLocks noGrp="1"/>
          </p:cNvSpPr>
          <p:nvPr>
            <p:ph type="body" idx="1"/>
          </p:nvPr>
        </p:nvSpPr>
        <p:spPr/>
        <p:txBody>
          <a:bodyPr/>
          <a:lstStyle/>
          <a:p>
            <a:pPr marL="0" marR="0" lvl="0" indent="0" algn="just" defTabSz="914400" rtl="0" eaLnBrk="1" fontAlgn="base" latinLnBrk="0" hangingPunct="1">
              <a:lnSpc>
                <a:spcPct val="100000"/>
              </a:lnSpc>
              <a:spcBef>
                <a:spcPts val="600"/>
              </a:spcBef>
              <a:spcAft>
                <a:spcPct val="0"/>
              </a:spcAft>
              <a:buClrTx/>
              <a:buSzTx/>
              <a:buFontTx/>
              <a:buNone/>
              <a:tabLst/>
              <a:defRPr/>
            </a:pPr>
            <a:r>
              <a:rPr lang="de-DE" dirty="0"/>
              <a:t>We offer services and solutions across a wide range of industries.</a:t>
            </a:r>
          </a:p>
          <a:p>
            <a:endParaRPr lang="de-DE" dirty="0"/>
          </a:p>
        </p:txBody>
      </p:sp>
    </p:spTree>
    <p:extLst>
      <p:ext uri="{BB962C8B-B14F-4D97-AF65-F5344CB8AC3E}">
        <p14:creationId xmlns:p14="http://schemas.microsoft.com/office/powerpoint/2010/main" val="1625620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8403624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931975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It’s a good idea to mention here that if the customer has a mixture of C and C++ files there is a separate tab for the C compiler options and flags.</a:t>
            </a:r>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374434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921909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Four stages of compilation</a:t>
            </a:r>
          </a:p>
          <a:p>
            <a:pPr marL="228600" indent="-228600">
              <a:buFont typeface="+mj-lt"/>
              <a:buAutoNum type="arabicPeriod"/>
            </a:pPr>
            <a:r>
              <a:rPr lang="en-US" dirty="0"/>
              <a:t>Preprocessing</a:t>
            </a:r>
          </a:p>
          <a:p>
            <a:pPr marL="228600" indent="-228600">
              <a:buFont typeface="+mj-lt"/>
              <a:buAutoNum type="arabicPeriod"/>
            </a:pPr>
            <a:r>
              <a:rPr lang="en-US" dirty="0"/>
              <a:t>Compiling</a:t>
            </a:r>
          </a:p>
          <a:p>
            <a:pPr marL="228600" indent="-228600">
              <a:buFont typeface="+mj-lt"/>
              <a:buAutoNum type="arabicPeriod"/>
            </a:pPr>
            <a:r>
              <a:rPr lang="en-US" dirty="0"/>
              <a:t>Assembly</a:t>
            </a:r>
          </a:p>
          <a:p>
            <a:pPr marL="228600" indent="-228600">
              <a:buFont typeface="+mj-lt"/>
              <a:buAutoNum type="arabicPeriod"/>
            </a:pPr>
            <a:r>
              <a:rPr lang="en-US" dirty="0"/>
              <a:t>Linking</a:t>
            </a:r>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077667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During environment build, whenever </a:t>
            </a:r>
            <a:r>
              <a:rPr lang="en-US" dirty="0" err="1"/>
              <a:t>VectorCAST</a:t>
            </a:r>
            <a:r>
              <a:rPr lang="en-US" dirty="0"/>
              <a:t> modifies a unit for stub-by-function, Visual Studio </a:t>
            </a:r>
            <a:r>
              <a:rPr lang="en-US" dirty="0" err="1"/>
              <a:t>whitebox</a:t>
            </a:r>
            <a:r>
              <a:rPr lang="en-US" dirty="0"/>
              <a:t>, or code coverage, it may first preprocess the unit to expand macros and header files. This option tells </a:t>
            </a:r>
            <a:r>
              <a:rPr lang="en-US" dirty="0" err="1"/>
              <a:t>VectorCAST</a:t>
            </a:r>
            <a:r>
              <a:rPr lang="en-US" dirty="0"/>
              <a:t> which expanded header files should be re-collapsed before compiling the test harness. When a header file is re-collapsed, it is replaced with the original #include statement.</a:t>
            </a:r>
          </a:p>
          <a:p>
            <a:endParaRPr lang="en-US" dirty="0"/>
          </a:p>
          <a:p>
            <a:r>
              <a:rPr lang="en-US" dirty="0"/>
              <a:t>--save-temps will save </a:t>
            </a:r>
          </a:p>
          <a:p>
            <a:pPr marL="171450" indent="-171450">
              <a:buFont typeface="Arial" panose="020B0604020202020204" pitchFamily="34" charset="0"/>
              <a:buChar char="•"/>
            </a:pPr>
            <a:r>
              <a:rPr lang="en-US" dirty="0"/>
              <a:t>*.</a:t>
            </a:r>
            <a:r>
              <a:rPr lang="en-US" dirty="0" err="1"/>
              <a:t>i</a:t>
            </a:r>
            <a:r>
              <a:rPr lang="en-US" dirty="0"/>
              <a:t>, *.ii – C or C++ file after preprocessing</a:t>
            </a:r>
          </a:p>
          <a:p>
            <a:pPr marL="171450" indent="-171450">
              <a:buFont typeface="Arial" panose="020B0604020202020204" pitchFamily="34" charset="0"/>
              <a:buChar char="•"/>
            </a:pPr>
            <a:r>
              <a:rPr lang="en-US" dirty="0"/>
              <a:t>*.s – Assembly file</a:t>
            </a:r>
          </a:p>
          <a:p>
            <a:pPr marL="171450" indent="-171450">
              <a:buFont typeface="Arial" panose="020B0604020202020204" pitchFamily="34" charset="0"/>
              <a:buChar char="•"/>
            </a:pPr>
            <a:r>
              <a:rPr lang="en-US" dirty="0"/>
              <a:t>*.o – Output object file</a:t>
            </a:r>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5704496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pPr marL="0" marR="0" lvl="0" indent="0" algn="just" defTabSz="914400" rtl="0" eaLnBrk="1" fontAlgn="base" latinLnBrk="0" hangingPunct="1">
              <a:lnSpc>
                <a:spcPct val="100000"/>
              </a:lnSpc>
              <a:spcBef>
                <a:spcPts val="600"/>
              </a:spcBef>
              <a:spcAft>
                <a:spcPct val="0"/>
              </a:spcAft>
              <a:buClrTx/>
              <a:buSzTx/>
              <a:buFontTx/>
              <a:buNone/>
              <a:tabLst/>
              <a:defRPr/>
            </a:pPr>
            <a:r>
              <a:rPr lang="en-US" dirty="0"/>
              <a:t>Now that we have a working template env save the configuration file in the </a:t>
            </a:r>
            <a:r>
              <a:rPr lang="en-US" dirty="0" err="1"/>
              <a:t>SupportFiles</a:t>
            </a:r>
            <a:r>
              <a:rPr lang="en-US" dirty="0"/>
              <a:t> folder. This can be used as backup in case something happens and you need to recover settings.</a:t>
            </a:r>
          </a:p>
          <a:p>
            <a:endParaRPr lang="en-US" dirty="0"/>
          </a:p>
          <a:p>
            <a:r>
              <a:rPr lang="en-US" dirty="0"/>
              <a:t>Once the template environment has been created the configuration file is used to create a VC project.</a:t>
            </a:r>
          </a:p>
          <a:p>
            <a:endParaRPr lang="en-US" dirty="0"/>
          </a:p>
        </p:txBody>
      </p:sp>
    </p:spTree>
    <p:extLst>
      <p:ext uri="{BB962C8B-B14F-4D97-AF65-F5344CB8AC3E}">
        <p14:creationId xmlns:p14="http://schemas.microsoft.com/office/powerpoint/2010/main" val="41344956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Next we want to import the template environment into the </a:t>
            </a:r>
            <a:r>
              <a:rPr lang="en-US" dirty="0" err="1"/>
              <a:t>the</a:t>
            </a:r>
            <a:r>
              <a:rPr lang="en-US" dirty="0"/>
              <a:t> </a:t>
            </a:r>
            <a:r>
              <a:rPr lang="en-US" dirty="0" err="1"/>
              <a:t>VectorCAST</a:t>
            </a:r>
            <a:r>
              <a:rPr lang="en-US" dirty="0"/>
              <a:t> project. The *.env script is contains all relevant information for the environment. Since the compiler node is already configured the template environment will automatically inherit the settings from the parent compiler node. </a:t>
            </a:r>
          </a:p>
          <a:p>
            <a:endParaRPr lang="en-US" dirty="0"/>
          </a:p>
          <a:p>
            <a:r>
              <a:rPr lang="en-US" dirty="0"/>
              <a:t>Right click on the group node and select Create Unit Test Environment-&gt;From Script</a:t>
            </a:r>
          </a:p>
          <a:p>
            <a:endParaRPr lang="en-US" dirty="0"/>
          </a:p>
          <a:p>
            <a:r>
              <a:rPr lang="en-US" dirty="0" err="1"/>
              <a:t>VectorCAST</a:t>
            </a:r>
            <a:r>
              <a:rPr lang="en-US" dirty="0"/>
              <a:t> will automatically build the environment and open it.</a:t>
            </a:r>
          </a:p>
        </p:txBody>
      </p:sp>
    </p:spTree>
    <p:extLst>
      <p:ext uri="{BB962C8B-B14F-4D97-AF65-F5344CB8AC3E}">
        <p14:creationId xmlns:p14="http://schemas.microsoft.com/office/powerpoint/2010/main" val="31871907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Promoting/demoting options can be done by opening a configuration from the project view. Once it is open right click anywhere in the configuration settings and select Column Options. The options can then be compared and promoted/demoted between configurable nodes by copying and pasting.</a:t>
            </a:r>
          </a:p>
        </p:txBody>
      </p:sp>
    </p:spTree>
    <p:extLst>
      <p:ext uri="{BB962C8B-B14F-4D97-AF65-F5344CB8AC3E}">
        <p14:creationId xmlns:p14="http://schemas.microsoft.com/office/powerpoint/2010/main" val="2474859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48080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bildplatzhalter 3">
            <a:extLst>
              <a:ext uri="{FF2B5EF4-FFF2-40B4-BE49-F238E27FC236}">
                <a16:creationId xmlns:a16="http://schemas.microsoft.com/office/drawing/2014/main" id="{4BFEFC60-8C8D-4DE9-B325-D0F156B529FC}"/>
              </a:ext>
            </a:extLst>
          </p:cNvPr>
          <p:cNvSpPr>
            <a:spLocks noGrp="1" noRot="1" noChangeAspect="1"/>
          </p:cNvSpPr>
          <p:nvPr>
            <p:ph type="sldImg"/>
          </p:nvPr>
        </p:nvSpPr>
        <p:spPr>
          <a:xfrm>
            <a:off x="234950" y="171450"/>
            <a:ext cx="6862763" cy="3860800"/>
          </a:xfrm>
        </p:spPr>
      </p:sp>
      <p:sp>
        <p:nvSpPr>
          <p:cNvPr id="5" name="Notizenplatzhalter 4">
            <a:extLst>
              <a:ext uri="{FF2B5EF4-FFF2-40B4-BE49-F238E27FC236}">
                <a16:creationId xmlns:a16="http://schemas.microsoft.com/office/drawing/2014/main" id="{1F217BA9-E620-41FC-8190-DE0EB5E406B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5023511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CA19747-BB1F-4717-978D-50236A2315C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092A03C-A3C4-4D9C-A511-422470D5668E}"/>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8538085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2409E3-BA2E-46EF-B902-B24D24006E9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A5D2D49-2C4A-40E6-9E9D-9113355694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6149530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57912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Up to this point we have been isolating one unit and controlling what is input into the unit and collecting results. With </a:t>
            </a:r>
            <a:r>
              <a:rPr lang="en-US" dirty="0" err="1"/>
              <a:t>VectorCAST</a:t>
            </a:r>
            <a:r>
              <a:rPr lang="en-US" dirty="0"/>
              <a:t> QA, the entire application is instrumented and executed on host, target or simulator.</a:t>
            </a:r>
          </a:p>
        </p:txBody>
      </p:sp>
    </p:spTree>
    <p:extLst>
      <p:ext uri="{BB962C8B-B14F-4D97-AF65-F5344CB8AC3E}">
        <p14:creationId xmlns:p14="http://schemas.microsoft.com/office/powerpoint/2010/main" val="6908146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The product portfolio has features and options that help you throughout your development process. </a:t>
            </a:r>
          </a:p>
          <a:p>
            <a:r>
              <a:rPr lang="en-US" dirty="0"/>
              <a:t>Continuous integration helps to make sure your product maintains high quality throughout development.</a:t>
            </a:r>
          </a:p>
          <a:p>
            <a:r>
              <a:rPr lang="en-US" dirty="0"/>
              <a:t>On the left side of the V, </a:t>
            </a:r>
            <a:r>
              <a:rPr lang="en-US" dirty="0" err="1"/>
              <a:t>VectorCAST</a:t>
            </a:r>
            <a:r>
              <a:rPr lang="en-US" dirty="0"/>
              <a:t> integrates with other tools you have in your development environment.  </a:t>
            </a:r>
          </a:p>
          <a:p>
            <a:r>
              <a:rPr lang="en-US" dirty="0" err="1"/>
              <a:t>VectorCAST</a:t>
            </a:r>
            <a:r>
              <a:rPr lang="en-US" dirty="0"/>
              <a:t> products reside on the bottom and right side of the V where testing takes place.</a:t>
            </a:r>
          </a:p>
          <a:p>
            <a:r>
              <a:rPr lang="en-US" dirty="0" err="1"/>
              <a:t>VectorCAST</a:t>
            </a:r>
            <a:r>
              <a:rPr lang="en-US" dirty="0"/>
              <a:t> encourages a Correct, Complete Continuous approach to software testing. </a:t>
            </a:r>
          </a:p>
          <a:p>
            <a:r>
              <a:rPr lang="en-US" dirty="0"/>
              <a:t>Correct: Code correctness is the basis for high integrity (safety critical) software</a:t>
            </a:r>
          </a:p>
          <a:p>
            <a:r>
              <a:rPr lang="en-US" dirty="0"/>
              <a:t>Complete: Vector offers tools to support ALL your testing – not just your software testing. And it supports thoroughness of your testing. </a:t>
            </a:r>
          </a:p>
          <a:p>
            <a:r>
              <a:rPr lang="en-US" dirty="0"/>
              <a:t>Continuous: Testing should be done early and often and </a:t>
            </a:r>
            <a:r>
              <a:rPr lang="en-US" dirty="0" err="1"/>
              <a:t>VectorCAST</a:t>
            </a:r>
            <a:r>
              <a:rPr lang="en-US" dirty="0"/>
              <a:t> supports that through automation, dashboards, and integrations with tools like Jenkins. </a:t>
            </a:r>
          </a:p>
          <a:p>
            <a:endParaRPr lang="en-US" dirty="0"/>
          </a:p>
        </p:txBody>
      </p:sp>
    </p:spTree>
    <p:extLst>
      <p:ext uri="{BB962C8B-B14F-4D97-AF65-F5344CB8AC3E}">
        <p14:creationId xmlns:p14="http://schemas.microsoft.com/office/powerpoint/2010/main" val="22344144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Just go through these, the definitions build on each other.</a:t>
            </a:r>
            <a:endParaRPr lang="en-US" dirty="0"/>
          </a:p>
        </p:txBody>
      </p:sp>
      <p:sp>
        <p:nvSpPr>
          <p:cNvPr id="5" name="Folienbildplatzhalter 4">
            <a:extLst>
              <a:ext uri="{FF2B5EF4-FFF2-40B4-BE49-F238E27FC236}">
                <a16:creationId xmlns:a16="http://schemas.microsoft.com/office/drawing/2014/main" id="{1C94E285-EE37-4050-B9A8-75CB99258CA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1499103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CC8B6CA2-9420-432E-B85C-C34DBB2266C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643931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This slide is describes the steps for creating a QA environment. We already have the build log and build  options are configured from the unit test environment.</a:t>
            </a:r>
          </a:p>
        </p:txBody>
      </p:sp>
    </p:spTree>
    <p:extLst>
      <p:ext uri="{BB962C8B-B14F-4D97-AF65-F5344CB8AC3E}">
        <p14:creationId xmlns:p14="http://schemas.microsoft.com/office/powerpoint/2010/main" val="9150917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799005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Right click on system test group node and follow the interactive steps.</a:t>
            </a:r>
          </a:p>
        </p:txBody>
      </p:sp>
    </p:spTree>
    <p:extLst>
      <p:ext uri="{BB962C8B-B14F-4D97-AF65-F5344CB8AC3E}">
        <p14:creationId xmlns:p14="http://schemas.microsoft.com/office/powerpoint/2010/main" val="2647920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179388"/>
            <a:ext cx="6318250" cy="3554412"/>
          </a:xfrm>
        </p:spPr>
      </p:sp>
      <p:sp>
        <p:nvSpPr>
          <p:cNvPr id="3" name="Notes Placeholder 2"/>
          <p:cNvSpPr>
            <a:spLocks noGrp="1"/>
          </p:cNvSpPr>
          <p:nvPr>
            <p:ph type="body" idx="1"/>
          </p:nvPr>
        </p:nvSpPr>
        <p:spPr/>
        <p:txBody>
          <a:bodyPr/>
          <a:lstStyle/>
          <a:p>
            <a:r>
              <a:rPr lang="en-US" dirty="0"/>
              <a:t>The product portfolio has features and options that help you throughout your development process. </a:t>
            </a:r>
          </a:p>
          <a:p>
            <a:r>
              <a:rPr lang="en-US" dirty="0"/>
              <a:t>Continuous integration helps to make sure your product maintains high quality throughout development.</a:t>
            </a:r>
          </a:p>
          <a:p>
            <a:r>
              <a:rPr lang="en-US" dirty="0"/>
              <a:t>On the left side of the V, VectorCAST integrates with other tools you have in your development environment.  </a:t>
            </a:r>
          </a:p>
          <a:p>
            <a:r>
              <a:rPr lang="en-US" dirty="0"/>
              <a:t>VectorCAST products reside on the bottom and right side of the V where testing takes place.</a:t>
            </a:r>
          </a:p>
          <a:p>
            <a:r>
              <a:rPr lang="en-US" dirty="0"/>
              <a:t>VectorCAST encourages a Correct, Complete Continuous approach to software testing. </a:t>
            </a:r>
          </a:p>
          <a:p>
            <a:r>
              <a:rPr lang="en-US" sz="1000" b="0" i="0" kern="1200" dirty="0">
                <a:solidFill>
                  <a:schemeClr val="tx1"/>
                </a:solidFill>
                <a:effectLst/>
                <a:latin typeface="Arial" pitchFamily="34" charset="0"/>
                <a:ea typeface="+mn-ea"/>
                <a:cs typeface="Arial" pitchFamily="34" charset="0"/>
              </a:rPr>
              <a:t>Correct: Code correctness is the basis for high integrity (safety critical) software</a:t>
            </a:r>
          </a:p>
          <a:p>
            <a:r>
              <a:rPr lang="en-US" sz="1000" b="0" i="0" kern="1200" dirty="0">
                <a:solidFill>
                  <a:schemeClr val="tx1"/>
                </a:solidFill>
                <a:effectLst/>
                <a:latin typeface="Arial" pitchFamily="34" charset="0"/>
                <a:ea typeface="+mn-ea"/>
                <a:cs typeface="Arial" pitchFamily="34" charset="0"/>
              </a:rPr>
              <a:t>Complete: Vector offers tools to support ALL your testing – not just your software testing. And it supports thoroughness of your testing. </a:t>
            </a:r>
          </a:p>
          <a:p>
            <a:r>
              <a:rPr lang="en-US" sz="1000" b="0" i="0" kern="1200" dirty="0">
                <a:solidFill>
                  <a:schemeClr val="tx1"/>
                </a:solidFill>
                <a:effectLst/>
                <a:latin typeface="Arial" pitchFamily="34" charset="0"/>
                <a:ea typeface="+mn-ea"/>
                <a:cs typeface="Arial" pitchFamily="34" charset="0"/>
              </a:rPr>
              <a:t>Continuous: Testing should be done early and often and VectorCAST supports that through automation, dashboards, and integrations with tools like Jenkins. </a:t>
            </a:r>
          </a:p>
          <a:p>
            <a:endParaRPr lang="en-US" dirty="0"/>
          </a:p>
        </p:txBody>
      </p:sp>
    </p:spTree>
    <p:extLst>
      <p:ext uri="{BB962C8B-B14F-4D97-AF65-F5344CB8AC3E}">
        <p14:creationId xmlns:p14="http://schemas.microsoft.com/office/powerpoint/2010/main" val="27655764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When system testing on target buffered mode is usually best.</a:t>
            </a:r>
          </a:p>
        </p:txBody>
      </p:sp>
    </p:spTree>
    <p:extLst>
      <p:ext uri="{BB962C8B-B14F-4D97-AF65-F5344CB8AC3E}">
        <p14:creationId xmlns:p14="http://schemas.microsoft.com/office/powerpoint/2010/main" val="12671344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328227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755541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Calling VCAST_DUMP_COVERAGE_DATA() from a probe point eliminates the need to edit the source code. </a:t>
            </a:r>
          </a:p>
          <a:p>
            <a:r>
              <a:rPr lang="en-US" dirty="0"/>
              <a:t>#IFDEF VECTORCAST</a:t>
            </a:r>
          </a:p>
          <a:p>
            <a:r>
              <a:rPr lang="en-US" dirty="0"/>
              <a:t>VCAST_DUMP_COVERAGE_DATA() ;</a:t>
            </a:r>
          </a:p>
          <a:p>
            <a:r>
              <a:rPr lang="en-US" dirty="0"/>
              <a:t>#ENDIF</a:t>
            </a:r>
          </a:p>
        </p:txBody>
      </p:sp>
    </p:spTree>
    <p:extLst>
      <p:ext uri="{BB962C8B-B14F-4D97-AF65-F5344CB8AC3E}">
        <p14:creationId xmlns:p14="http://schemas.microsoft.com/office/powerpoint/2010/main" val="4990318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67554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94079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During build option prevents unwanted instrumented source code check in to config management.</a:t>
            </a:r>
          </a:p>
          <a:p>
            <a:endParaRPr lang="en-US" dirty="0"/>
          </a:p>
          <a:p>
            <a:r>
              <a:rPr lang="en-US" dirty="0"/>
              <a:t>Always option to get original code back in source directory is to un-instrument the application</a:t>
            </a:r>
          </a:p>
          <a:p>
            <a:endParaRPr lang="en-US" dirty="0"/>
          </a:p>
          <a:p>
            <a:r>
              <a:rPr lang="en-US" dirty="0"/>
              <a:t>Reason for using During Build</a:t>
            </a:r>
          </a:p>
          <a:p>
            <a:pPr marL="171450" indent="-171450">
              <a:buFont typeface="Arial" panose="020B0604020202020204" pitchFamily="34" charset="0"/>
              <a:buChar char="•"/>
            </a:pPr>
            <a:r>
              <a:rPr lang="en-US" dirty="0"/>
              <a:t>Minimum impact on SCM systems</a:t>
            </a:r>
          </a:p>
          <a:p>
            <a:pPr marL="171450" indent="-171450">
              <a:buFont typeface="Arial" panose="020B0604020202020204" pitchFamily="34" charset="0"/>
              <a:buChar char="•"/>
            </a:pPr>
            <a:r>
              <a:rPr lang="en-US" dirty="0"/>
              <a:t>If project deleted instrumented files are not left behind </a:t>
            </a:r>
          </a:p>
          <a:p>
            <a:pPr marL="171450" indent="-171450">
              <a:buFont typeface="Arial" panose="020B0604020202020204" pitchFamily="34" charset="0"/>
              <a:buChar char="•"/>
            </a:pPr>
            <a:r>
              <a:rPr lang="en-US" dirty="0"/>
              <a:t>Source code can be changed without first un-instrumenting</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Reason for using Always</a:t>
            </a:r>
          </a:p>
          <a:p>
            <a:pPr marL="171450" indent="-171450">
              <a:buFont typeface="Arial" panose="020B0604020202020204" pitchFamily="34" charset="0"/>
              <a:buChar char="•"/>
            </a:pPr>
            <a:r>
              <a:rPr lang="en-US" dirty="0"/>
              <a:t>Debugging instrumented executable</a:t>
            </a:r>
          </a:p>
          <a:p>
            <a:pPr marL="171450" indent="-171450">
              <a:buFont typeface="Arial" panose="020B0604020202020204" pitchFamily="34" charset="0"/>
              <a:buChar char="•"/>
            </a:pPr>
            <a:r>
              <a:rPr lang="en-US" dirty="0"/>
              <a:t>Building from an IDE outside of </a:t>
            </a:r>
            <a:r>
              <a:rPr lang="en-US" dirty="0" err="1"/>
              <a:t>VectorCAST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Reason for using Never</a:t>
            </a:r>
          </a:p>
          <a:p>
            <a:pPr marL="171450" indent="-171450">
              <a:buFont typeface="Arial" panose="020B0604020202020204" pitchFamily="34" charset="0"/>
              <a:buChar char="•"/>
            </a:pPr>
            <a:r>
              <a:rPr lang="en-US" dirty="0"/>
              <a:t>Comparing test results with instrumented and un-instrumented code</a:t>
            </a:r>
          </a:p>
        </p:txBody>
      </p:sp>
    </p:spTree>
    <p:extLst>
      <p:ext uri="{BB962C8B-B14F-4D97-AF65-F5344CB8AC3E}">
        <p14:creationId xmlns:p14="http://schemas.microsoft.com/office/powerpoint/2010/main" val="23075768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2409E3-BA2E-46EF-B902-B24D24006E9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A5D2D49-2C4A-40E6-9E9D-9113355694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4290457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55901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The main point of this slide is to convey that all of </a:t>
            </a:r>
            <a:r>
              <a:rPr lang="en-US" dirty="0" err="1"/>
              <a:t>VectorCAST</a:t>
            </a:r>
            <a:r>
              <a:rPr lang="en-US" dirty="0"/>
              <a:t> artifacts do not need to be saved.</a:t>
            </a:r>
          </a:p>
          <a:p>
            <a:endParaRPr lang="en-US" dirty="0"/>
          </a:p>
          <a:p>
            <a:r>
              <a:rPr lang="en-US" dirty="0"/>
              <a:t>If we were to save everything the SCM server would fill up rather quickly. </a:t>
            </a:r>
          </a:p>
        </p:txBody>
      </p:sp>
    </p:spTree>
    <p:extLst>
      <p:ext uri="{BB962C8B-B14F-4D97-AF65-F5344CB8AC3E}">
        <p14:creationId xmlns:p14="http://schemas.microsoft.com/office/powerpoint/2010/main" val="407603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900" dirty="0"/>
              <a:t>If we identify all the VectorCAST features they break down into these functional areas.</a:t>
            </a:r>
          </a:p>
          <a:p>
            <a:pPr lvl="0"/>
            <a:r>
              <a:rPr lang="en-US" sz="900" dirty="0"/>
              <a:t>These are the types of features you can add into your development and test process.</a:t>
            </a:r>
          </a:p>
          <a:p>
            <a:r>
              <a:rPr lang="en-US" sz="900" dirty="0"/>
              <a:t>(Use this slide to click on any area the customer wants to learn more about.)</a:t>
            </a:r>
          </a:p>
          <a:p>
            <a:endParaRPr lang="en-US" sz="900" dirty="0"/>
          </a:p>
          <a:p>
            <a:r>
              <a:rPr lang="en-US" sz="900" dirty="0"/>
              <a:t>Unit Test</a:t>
            </a:r>
          </a:p>
          <a:p>
            <a:pPr lvl="2"/>
            <a:r>
              <a:rPr lang="en-US" sz="900" dirty="0"/>
              <a:t>Eliminates the need to manually generate thousands of lines of test code to support low level software testing</a:t>
            </a:r>
          </a:p>
          <a:p>
            <a:pPr lvl="2"/>
            <a:r>
              <a:rPr lang="en-US" sz="900" dirty="0"/>
              <a:t>Easy to build test cases for correctness assessment and defect tracking  analysis</a:t>
            </a:r>
          </a:p>
          <a:p>
            <a:r>
              <a:rPr lang="en-US" sz="900" dirty="0"/>
              <a:t>System Test</a:t>
            </a:r>
          </a:p>
          <a:p>
            <a:pPr lvl="2"/>
            <a:r>
              <a:rPr lang="en-US" sz="900" dirty="0"/>
              <a:t>Automation of your existing high level tests</a:t>
            </a:r>
          </a:p>
          <a:p>
            <a:pPr lvl="2"/>
            <a:r>
              <a:rPr lang="en-US" sz="900" dirty="0"/>
              <a:t>Impact of Change reporting and execution to determine what tests need to be rerun after a code change</a:t>
            </a:r>
          </a:p>
          <a:p>
            <a:r>
              <a:rPr lang="en-US" sz="900" dirty="0"/>
              <a:t>Code Coverage</a:t>
            </a:r>
          </a:p>
          <a:p>
            <a:pPr lvl="2"/>
            <a:r>
              <a:rPr lang="en-US" sz="900" dirty="0"/>
              <a:t>Assesses thoroughness of testing across the lifecycle</a:t>
            </a:r>
          </a:p>
          <a:p>
            <a:pPr lvl="2"/>
            <a:r>
              <a:rPr lang="en-US" sz="900" dirty="0"/>
              <a:t>Satisfies all safety critical standards</a:t>
            </a:r>
          </a:p>
          <a:p>
            <a:r>
              <a:rPr lang="en-US" sz="900" dirty="0"/>
              <a:t>Continuous Integration </a:t>
            </a:r>
          </a:p>
          <a:p>
            <a:pPr lvl="2"/>
            <a:r>
              <a:rPr lang="en-US" sz="900" dirty="0"/>
              <a:t>Ensures regression errors aren’t introduced as code changes</a:t>
            </a:r>
          </a:p>
          <a:p>
            <a:pPr lvl="2"/>
            <a:r>
              <a:rPr lang="en-US" sz="900" dirty="0"/>
              <a:t>Greatly speeds the time between code change and code test </a:t>
            </a:r>
          </a:p>
          <a:p>
            <a:r>
              <a:rPr lang="en-US" sz="900" dirty="0"/>
              <a:t>Compiler, Debugger, RTOS, Simulator</a:t>
            </a:r>
          </a:p>
          <a:p>
            <a:pPr lvl="2"/>
            <a:r>
              <a:rPr lang="en-US" sz="900" dirty="0"/>
              <a:t>Integrates with hundreds of compiler / chip combinations</a:t>
            </a:r>
          </a:p>
          <a:p>
            <a:pPr lvl="2"/>
            <a:r>
              <a:rPr lang="en-US" sz="900" dirty="0"/>
              <a:t>Deep domain expertise by our engineers</a:t>
            </a:r>
          </a:p>
          <a:p>
            <a:r>
              <a:rPr lang="en-US" sz="900" dirty="0"/>
              <a:t>Technical Debt, Legacy Testing</a:t>
            </a:r>
          </a:p>
          <a:p>
            <a:pPr lvl="2"/>
            <a:r>
              <a:rPr lang="en-US" sz="900" dirty="0"/>
              <a:t>Using VectorCAST to baseline existing code behavior in order to ensure future code changes don’t alter behavior</a:t>
            </a:r>
          </a:p>
          <a:p>
            <a:pPr lvl="2"/>
            <a:r>
              <a:rPr lang="en-US" sz="900" dirty="0"/>
              <a:t>Metrics for legacy code to identify software quality risk areas that need further testing</a:t>
            </a:r>
          </a:p>
          <a:p>
            <a:r>
              <a:rPr lang="en-US" sz="900" dirty="0"/>
              <a:t>Static Analysis</a:t>
            </a:r>
          </a:p>
          <a:p>
            <a:pPr lvl="2"/>
            <a:r>
              <a:rPr lang="en-US" sz="900" dirty="0"/>
              <a:t>Understanding how code meets coding standards like MISRA</a:t>
            </a:r>
          </a:p>
          <a:p>
            <a:endParaRPr lang="en-US" sz="900" dirty="0"/>
          </a:p>
        </p:txBody>
      </p:sp>
      <p:sp>
        <p:nvSpPr>
          <p:cNvPr id="5" name="Folienbildplatzhalter 4">
            <a:extLst>
              <a:ext uri="{FF2B5EF4-FFF2-40B4-BE49-F238E27FC236}">
                <a16:creationId xmlns:a16="http://schemas.microsoft.com/office/drawing/2014/main" id="{BF9760C9-7852-42BD-8F20-94A9B4B8853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503874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75381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8660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7417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850338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76760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E3809FD-54E0-4819-85E0-AB494C0822E7}"/>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4F0139BC-690D-405D-B6F1-F563A7740A26}"/>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5439662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121EEE6-75E2-40B4-B400-66704B55E090}"/>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532F2D3-2942-4BD2-859C-615B3A04EFC3}"/>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3906679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A1CC70F-97E2-417A-8F1E-ECFBBE7DE7C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0508278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A1CC70F-97E2-417A-8F1E-ECFBBE7DE7C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6604633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endParaRPr lang="en-US" dirty="0"/>
          </a:p>
        </p:txBody>
      </p:sp>
      <p:sp>
        <p:nvSpPr>
          <p:cNvPr id="5" name="Folienbildplatzhalter 4">
            <a:extLst>
              <a:ext uri="{FF2B5EF4-FFF2-40B4-BE49-F238E27FC236}">
                <a16:creationId xmlns:a16="http://schemas.microsoft.com/office/drawing/2014/main" id="{DE8B3D29-C944-4712-A6A2-CBA2F3A16CA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040484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BBC716E-358D-4DAC-AE2B-CA491387E809}"/>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D1A70CE2-5220-4BEB-8780-5E5496DB52A1}"/>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5429086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endParaRPr lang="en-US" dirty="0"/>
          </a:p>
        </p:txBody>
      </p:sp>
      <p:sp>
        <p:nvSpPr>
          <p:cNvPr id="5" name="Folienbildplatzhalter 4">
            <a:extLst>
              <a:ext uri="{FF2B5EF4-FFF2-40B4-BE49-F238E27FC236}">
                <a16:creationId xmlns:a16="http://schemas.microsoft.com/office/drawing/2014/main" id="{1A5F5470-121D-4660-AB2C-0050EB06321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761340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171A667D-4453-45D9-9A20-1F008ECBE3C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1912579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endParaRPr lang="en-US" dirty="0"/>
          </a:p>
        </p:txBody>
      </p:sp>
      <p:sp>
        <p:nvSpPr>
          <p:cNvPr id="5" name="Folienbildplatzhalter 4">
            <a:extLst>
              <a:ext uri="{FF2B5EF4-FFF2-40B4-BE49-F238E27FC236}">
                <a16:creationId xmlns:a16="http://schemas.microsoft.com/office/drawing/2014/main" id="{219591DB-A391-4A1A-BE60-76B0E65F7F0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440950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endParaRPr lang="en-US" dirty="0"/>
          </a:p>
        </p:txBody>
      </p:sp>
      <p:sp>
        <p:nvSpPr>
          <p:cNvPr id="5" name="Folienbildplatzhalter 4">
            <a:extLst>
              <a:ext uri="{FF2B5EF4-FFF2-40B4-BE49-F238E27FC236}">
                <a16:creationId xmlns:a16="http://schemas.microsoft.com/office/drawing/2014/main" id="{219591DB-A391-4A1A-BE60-76B0E65F7F0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624941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1AACDDD-D6E1-44EB-802A-B071DD421506}"/>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2CB4EE80-9C7A-44AF-88DB-9C0211946D84}"/>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0286514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endParaRPr lang="en-US" dirty="0"/>
          </a:p>
        </p:txBody>
      </p:sp>
      <p:sp>
        <p:nvSpPr>
          <p:cNvPr id="5" name="Folienbildplatzhalter 4">
            <a:extLst>
              <a:ext uri="{FF2B5EF4-FFF2-40B4-BE49-F238E27FC236}">
                <a16:creationId xmlns:a16="http://schemas.microsoft.com/office/drawing/2014/main" id="{31343317-BE07-45E3-8444-193157F46E7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6810292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endParaRPr lang="en-US" dirty="0"/>
          </a:p>
        </p:txBody>
      </p:sp>
      <p:sp>
        <p:nvSpPr>
          <p:cNvPr id="5" name="Folienbildplatzhalter 4">
            <a:extLst>
              <a:ext uri="{FF2B5EF4-FFF2-40B4-BE49-F238E27FC236}">
                <a16:creationId xmlns:a16="http://schemas.microsoft.com/office/drawing/2014/main" id="{5B071700-90AF-4F85-93DD-3EBBD5EB82E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44454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E65553D-FFA8-4E42-AEC2-AA8EAFF25D7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142959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E65553D-FFA8-4E42-AEC2-AA8EAFF25D7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31822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35632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www.vector.com/" TargetMode="External"/><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www.vector.com/" TargetMode="External"/><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Vector">
    <p:spTree>
      <p:nvGrpSpPr>
        <p:cNvPr id="1" name=""/>
        <p:cNvGrpSpPr/>
        <p:nvPr/>
      </p:nvGrpSpPr>
      <p:grpSpPr>
        <a:xfrm>
          <a:off x="0" y="0"/>
          <a:ext cx="0" cy="0"/>
          <a:chOff x="0" y="0"/>
          <a:chExt cx="0" cy="0"/>
        </a:xfrm>
      </p:grpSpPr>
      <p:sp>
        <p:nvSpPr>
          <p:cNvPr id="8" name="TxtPlaceholderConfidentialityAllSlides" hidden="1">
            <a:extLst>
              <a:ext uri="{FF2B5EF4-FFF2-40B4-BE49-F238E27FC236}">
                <a16:creationId xmlns:a16="http://schemas.microsoft.com/office/drawing/2014/main" id="{971EA8A2-B757-4430-A9D4-BF23003D2BF3}"/>
              </a:ext>
            </a:extLst>
          </p:cNvPr>
          <p:cNvSpPr txBox="1"/>
          <p:nvPr userDrawn="1"/>
        </p:nvSpPr>
        <p:spPr>
          <a:xfrm>
            <a:off x="0" y="4731280"/>
            <a:ext cx="1343992"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False</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0" name="TxtPlaceholderConfidentialityCustomer" hidden="1">
            <a:extLst>
              <a:ext uri="{FF2B5EF4-FFF2-40B4-BE49-F238E27FC236}">
                <a16:creationId xmlns:a16="http://schemas.microsoft.com/office/drawing/2014/main" id="{99F44D68-BFD1-4EAB-876B-3453B5BE1718}"/>
              </a:ext>
            </a:extLst>
          </p:cNvPr>
          <p:cNvSpPr txBox="1"/>
          <p:nvPr userDrawn="1"/>
        </p:nvSpPr>
        <p:spPr>
          <a:xfrm>
            <a:off x="0" y="4897985"/>
            <a:ext cx="1343992" cy="1692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2" name="TxtPlaceholderConfidentialityStatus" hidden="1">
            <a:extLst>
              <a:ext uri="{FF2B5EF4-FFF2-40B4-BE49-F238E27FC236}">
                <a16:creationId xmlns:a16="http://schemas.microsoft.com/office/drawing/2014/main" id="{DA25364E-5D0F-4AE9-8467-0FB112721753}"/>
              </a:ext>
            </a:extLst>
          </p:cNvPr>
          <p:cNvSpPr txBox="1"/>
          <p:nvPr userDrawn="1"/>
        </p:nvSpPr>
        <p:spPr>
          <a:xfrm>
            <a:off x="0" y="5123149"/>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For Public Use (Default)</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3" name="TxtPlaceholderDate" hidden="1">
            <a:extLst>
              <a:ext uri="{FF2B5EF4-FFF2-40B4-BE49-F238E27FC236}">
                <a16:creationId xmlns:a16="http://schemas.microsoft.com/office/drawing/2014/main" id="{9FBFDA98-FEF0-4C33-BF02-22975138DFCC}"/>
              </a:ext>
            </a:extLst>
          </p:cNvPr>
          <p:cNvSpPr txBox="1"/>
          <p:nvPr userDrawn="1"/>
        </p:nvSpPr>
        <p:spPr>
          <a:xfrm>
            <a:off x="0" y="5667820"/>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2020-06-04</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4" name="TxtPlaceholderVersion" hidden="1">
            <a:extLst>
              <a:ext uri="{FF2B5EF4-FFF2-40B4-BE49-F238E27FC236}">
                <a16:creationId xmlns:a16="http://schemas.microsoft.com/office/drawing/2014/main" id="{E396D300-B6BC-4B5C-BF3B-C17DFC560393}"/>
              </a:ext>
            </a:extLst>
          </p:cNvPr>
          <p:cNvSpPr txBox="1"/>
          <p:nvPr userDrawn="1"/>
        </p:nvSpPr>
        <p:spPr>
          <a:xfrm>
            <a:off x="0" y="5808395"/>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0.0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5" name="TxtPlaceholderCopyright" hidden="1">
            <a:extLst>
              <a:ext uri="{FF2B5EF4-FFF2-40B4-BE49-F238E27FC236}">
                <a16:creationId xmlns:a16="http://schemas.microsoft.com/office/drawing/2014/main" id="{08A728BD-7708-4774-BEB4-79E0477CED08}"/>
              </a:ext>
            </a:extLst>
          </p:cNvPr>
          <p:cNvSpPr txBox="1"/>
          <p:nvPr userDrawn="1"/>
        </p:nvSpPr>
        <p:spPr>
          <a:xfrm>
            <a:off x="0" y="6275143"/>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6" name="TxtPlaceholderCompanySlides" hidden="1">
            <a:extLst>
              <a:ext uri="{FF2B5EF4-FFF2-40B4-BE49-F238E27FC236}">
                <a16:creationId xmlns:a16="http://schemas.microsoft.com/office/drawing/2014/main" id="{796E8544-8E15-4A5E-8C47-3EE0FC355AFD}"/>
              </a:ext>
            </a:extLst>
          </p:cNvPr>
          <p:cNvSpPr txBox="1"/>
          <p:nvPr userDrawn="1"/>
        </p:nvSpPr>
        <p:spPr>
          <a:xfrm>
            <a:off x="0" y="5988305"/>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Vector North America Inc</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7" name="TxtPlaceholderTemplateVersion" hidden="1">
            <a:extLst>
              <a:ext uri="{FF2B5EF4-FFF2-40B4-BE49-F238E27FC236}">
                <a16:creationId xmlns:a16="http://schemas.microsoft.com/office/drawing/2014/main" id="{3D59D96F-DF9C-4A75-B5A6-E208DBC0EC9E}"/>
              </a:ext>
            </a:extLst>
          </p:cNvPr>
          <p:cNvSpPr txBox="1"/>
          <p:nvPr userDrawn="1"/>
        </p:nvSpPr>
        <p:spPr>
          <a:xfrm>
            <a:off x="0" y="5421599"/>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Template Version 4.4.006</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8" name="TxtPlaceholderConfidentialityLongText" hidden="1">
            <a:extLst>
              <a:ext uri="{FF2B5EF4-FFF2-40B4-BE49-F238E27FC236}">
                <a16:creationId xmlns:a16="http://schemas.microsoft.com/office/drawing/2014/main" id="{E996C57A-3919-4E4E-ACE2-1A0F82F2F116}"/>
              </a:ext>
            </a:extLst>
          </p:cNvPr>
          <p:cNvSpPr txBox="1">
            <a:spLocks noChangeArrowheads="1"/>
          </p:cNvSpPr>
          <p:nvPr userDrawn="1"/>
        </p:nvSpPr>
        <p:spPr bwMode="auto">
          <a:xfrm>
            <a:off x="672000" y="6480000"/>
            <a:ext cx="10848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2017. Vector Informatik GmbH. All rights reserved. Any distribution or copying is subject to prior written approval by Vector. V0.1 | 2017-08-01</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19" name="TxtPlaceholderConfidentialityText" hidden="1">
            <a:extLst>
              <a:ext uri="{FF2B5EF4-FFF2-40B4-BE49-F238E27FC236}">
                <a16:creationId xmlns:a16="http://schemas.microsoft.com/office/drawing/2014/main" id="{8809AAD5-02A8-42A3-B573-19AE24FA7F30}"/>
              </a:ext>
            </a:extLst>
          </p:cNvPr>
          <p:cNvSpPr txBox="1">
            <a:spLocks noChangeArrowheads="1"/>
          </p:cNvSpPr>
          <p:nvPr userDrawn="1"/>
        </p:nvSpPr>
        <p:spPr bwMode="auto">
          <a:xfrm>
            <a:off x="1344000" y="6479268"/>
            <a:ext cx="4320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000" tIns="0" rIns="0" bIns="0" anchor="b"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900113" indent="-138113">
              <a:spcBef>
                <a:spcPct val="0"/>
              </a:spcBef>
              <a:defRPr>
                <a:solidFill>
                  <a:schemeClr val="tx1"/>
                </a:solidFill>
                <a:latin typeface="Arial" charset="0"/>
              </a:defRPr>
            </a:lvl5pPr>
            <a:lvl6pPr marL="1357313" indent="-138113" fontAlgn="base">
              <a:spcBef>
                <a:spcPct val="0"/>
              </a:spcBef>
              <a:spcAft>
                <a:spcPct val="0"/>
              </a:spcAft>
              <a:defRPr>
                <a:solidFill>
                  <a:schemeClr val="tx1"/>
                </a:solidFill>
                <a:latin typeface="Arial" charset="0"/>
              </a:defRPr>
            </a:lvl6pPr>
            <a:lvl7pPr marL="1814513" indent="-138113" fontAlgn="base">
              <a:spcBef>
                <a:spcPct val="0"/>
              </a:spcBef>
              <a:spcAft>
                <a:spcPct val="0"/>
              </a:spcAft>
              <a:defRPr>
                <a:solidFill>
                  <a:schemeClr val="tx1"/>
                </a:solidFill>
                <a:latin typeface="Arial" charset="0"/>
              </a:defRPr>
            </a:lvl7pPr>
            <a:lvl8pPr marL="2271713" indent="-138113" fontAlgn="base">
              <a:spcBef>
                <a:spcPct val="0"/>
              </a:spcBef>
              <a:spcAft>
                <a:spcPct val="0"/>
              </a:spcAft>
              <a:defRPr>
                <a:solidFill>
                  <a:schemeClr val="tx1"/>
                </a:solidFill>
                <a:latin typeface="Arial" charset="0"/>
              </a:defRPr>
            </a:lvl8pPr>
            <a:lvl9pPr marL="2728913" indent="-138113" fontAlgn="base">
              <a:spcBef>
                <a:spcPct val="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8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3" name="TxtPlaceholderDateVersion">
            <a:extLst>
              <a:ext uri="{FF2B5EF4-FFF2-40B4-BE49-F238E27FC236}">
                <a16:creationId xmlns:a16="http://schemas.microsoft.com/office/drawing/2014/main" id="{73A84C47-9AC1-400D-9016-3620471BF81F}"/>
              </a:ext>
            </a:extLst>
          </p:cNvPr>
          <p:cNvSpPr txBox="1"/>
          <p:nvPr userDrawn="1"/>
        </p:nvSpPr>
        <p:spPr>
          <a:xfrm>
            <a:off x="3564000" y="6480000"/>
            <a:ext cx="7992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nchorCtr="0">
            <a:noAutofit/>
          </a:bodyPr>
          <a:lstStyle>
            <a:defPPr lvl="0">
              <a:defRPr lang="de-DE"/>
            </a:defPPr>
            <a:lvl1pPr algn="r">
              <a:spcBef>
                <a:spcPct val="20000"/>
              </a:spcBef>
              <a:defRPr sz="800">
                <a:solidFill>
                  <a:srgbClr val="565C5E"/>
                </a:solidFill>
              </a:defRPr>
            </a:lvl1p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de-DE" sz="800" b="0" i="0" u="none" strike="noStrike" kern="1200" cap="none" spc="0" normalizeH="0" baseline="0" noProof="0">
                <a:ln>
                  <a:noFill/>
                </a:ln>
                <a:solidFill>
                  <a:srgbClr val="565C5E"/>
                </a:solidFill>
                <a:effectLst/>
                <a:uLnTx/>
                <a:uFillTx/>
                <a:latin typeface="Verdana"/>
                <a:ea typeface="+mn-ea"/>
                <a:cs typeface="+mn-cs"/>
              </a:rPr>
              <a:t>V0.0 | 2020-06-04</a:t>
            </a:r>
            <a:endParaRPr kumimoji="0" lang="de-DE" sz="800" b="0" i="0" u="none" strike="noStrike" kern="1200" cap="none" spc="0" normalizeH="0" baseline="0" noProof="0" dirty="0">
              <a:ln>
                <a:noFill/>
              </a:ln>
              <a:solidFill>
                <a:srgbClr val="565C5E"/>
              </a:solidFill>
              <a:effectLst/>
              <a:uLnTx/>
              <a:uFillTx/>
              <a:latin typeface="Verdana"/>
              <a:ea typeface="+mn-ea"/>
              <a:cs typeface="+mn-cs"/>
            </a:endParaRPr>
          </a:p>
        </p:txBody>
      </p:sp>
      <p:sp>
        <p:nvSpPr>
          <p:cNvPr id="11" name="TxtPlaceholderSubtitle"/>
          <p:cNvSpPr>
            <a:spLocks noGrp="1"/>
          </p:cNvSpPr>
          <p:nvPr>
            <p:ph type="body" sz="quarter" idx="14" hasCustomPrompt="1"/>
          </p:nvPr>
        </p:nvSpPr>
        <p:spPr>
          <a:xfrm>
            <a:off x="1008000" y="5616000"/>
            <a:ext cx="11185200" cy="504000"/>
          </a:xfrm>
          <a:solidFill>
            <a:srgbClr val="B70032"/>
          </a:solidFill>
        </p:spPr>
        <p:txBody>
          <a:bodyPr lIns="144000" tIns="108000" bIns="108000"/>
          <a:lstStyle>
            <a:lvl1pPr>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de-DE" dirty="0"/>
          </a:p>
        </p:txBody>
      </p:sp>
      <p:sp>
        <p:nvSpPr>
          <p:cNvPr id="2" name="TxtPlaceholderTitle"/>
          <p:cNvSpPr>
            <a:spLocks noGrp="1"/>
          </p:cNvSpPr>
          <p:nvPr>
            <p:ph type="title" hasCustomPrompt="1"/>
          </p:nvPr>
        </p:nvSpPr>
        <p:spPr>
          <a:xfrm>
            <a:off x="1008000" y="4860000"/>
            <a:ext cx="11185200" cy="756000"/>
          </a:xfrm>
          <a:solidFill>
            <a:srgbClr val="565C5E"/>
          </a:solidFill>
        </p:spPr>
        <p:txBody>
          <a:bodyPr wrap="none" lIns="144000" tIns="72000" anchor="t" anchorCtr="0"/>
          <a:lstStyle>
            <a:lvl1pPr>
              <a:defRPr sz="2200">
                <a:solidFill>
                  <a:schemeClr val="bg1"/>
                </a:solidFill>
              </a:defRPr>
            </a:lvl1pPr>
          </a:lstStyle>
          <a:p>
            <a:r>
              <a:rPr lang="en-US" dirty="0"/>
              <a:t>Click to add title</a:t>
            </a:r>
            <a:endParaRPr lang="de-DE" dirty="0"/>
          </a:p>
        </p:txBody>
      </p:sp>
      <p:sp>
        <p:nvSpPr>
          <p:cNvPr id="7" name="ImgPlaceholderImage"/>
          <p:cNvSpPr>
            <a:spLocks noGrp="1"/>
          </p:cNvSpPr>
          <p:nvPr>
            <p:ph type="pic" sz="quarter" idx="11" hasCustomPrompt="1"/>
          </p:nvPr>
        </p:nvSpPr>
        <p:spPr>
          <a:xfrm>
            <a:off x="1008000" y="1260000"/>
            <a:ext cx="11185200" cy="360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graphic</a:t>
            </a:r>
            <a:endParaRPr lang="de-DE" dirty="0"/>
          </a:p>
        </p:txBody>
      </p:sp>
      <p:pic>
        <p:nvPicPr>
          <p:cNvPr id="5" name="vector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000" y="504001"/>
            <a:ext cx="1620000" cy="380469"/>
          </a:xfrm>
          <a:prstGeom prst="rect">
            <a:avLst/>
          </a:prstGeom>
        </p:spPr>
      </p:pic>
    </p:spTree>
    <p:extLst>
      <p:ext uri="{BB962C8B-B14F-4D97-AF65-F5344CB8AC3E}">
        <p14:creationId xmlns:p14="http://schemas.microsoft.com/office/powerpoint/2010/main" val="3341816136"/>
      </p:ext>
    </p:extLst>
  </p:cSld>
  <p:clrMapOvr>
    <a:masterClrMapping/>
  </p:clrMapOvr>
  <p:extLst mod="1">
    <p:ext uri="{DCECCB84-F9BA-43D5-87BE-67443E8EF086}">
      <p15:sldGuideLst xmlns:p15="http://schemas.microsoft.com/office/powerpoint/2012/main">
        <p15:guide id="1" pos="634">
          <p15:clr>
            <a:srgbClr val="B70035"/>
          </p15:clr>
        </p15:guide>
        <p15:guide id="2" orient="horz" pos="791">
          <p15:clr>
            <a:srgbClr val="B70035"/>
          </p15:clr>
        </p15:guide>
        <p15:guide id="3" pos="7680">
          <p15:clr>
            <a:srgbClr val="B70035"/>
          </p15:clr>
        </p15:guide>
        <p15:guide id="4" orient="horz" pos="3855">
          <p15:clr>
            <a:srgbClr val="B70035"/>
          </p15:clr>
        </p15:guide>
        <p15:guide id="5" orient="horz" pos="3539">
          <p15:clr>
            <a:srgbClr val="B70035"/>
          </p15:clr>
        </p15:guide>
        <p15:guide id="6" orient="horz" pos="3271">
          <p15:clr>
            <a:srgbClr val="B1B6BA"/>
          </p15:clr>
        </p15:guide>
        <p15:guide id="7" orient="horz" pos="3723">
          <p15:clr>
            <a:srgbClr val="B1B6BA"/>
          </p15:clr>
        </p15:guide>
        <p15:guide id="8" pos="724">
          <p15:clr>
            <a:srgbClr val="B1B6BA"/>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Image Top,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1087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AFB0847C-6D98-43C3-BCF3-CC7C26D785C2}"/>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829332303"/>
      </p:ext>
    </p:extLst>
  </p:cSld>
  <p:clrMapOvr>
    <a:masterClrMapping/>
  </p:clrMapOvr>
  <p:extLst mod="1">
    <p:ext uri="{DCECCB84-F9BA-43D5-87BE-67443E8EF086}">
      <p15:sldGuideLst xmlns:p15="http://schemas.microsoft.com/office/powerpoint/2012/main">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orient="horz" pos="791">
          <p15:clr>
            <a:srgbClr val="B70035"/>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scription Top, Large Image Bottom Vector">
    <p:spTree>
      <p:nvGrpSpPr>
        <p:cNvPr id="1" name=""/>
        <p:cNvGrpSpPr/>
        <p:nvPr/>
      </p:nvGrpSpPr>
      <p:grpSpPr>
        <a:xfrm>
          <a:off x="0" y="0"/>
          <a:ext cx="0" cy="0"/>
          <a:chOff x="0" y="0"/>
          <a:chExt cx="0" cy="0"/>
        </a:xfrm>
      </p:grpSpPr>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2844000"/>
            <a:ext cx="10872000" cy="3636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1260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a:p>
            <a:pPr lvl="4"/>
            <a:r>
              <a:rPr lang="de-DE" dirty="0" err="1"/>
              <a:t>level</a:t>
            </a:r>
            <a:r>
              <a:rPr lang="de-DE" dirty="0"/>
              <a:t> 4</a:t>
            </a:r>
          </a:p>
          <a:p>
            <a:pPr lvl="5"/>
            <a:r>
              <a:rPr lang="de-DE" dirty="0" err="1"/>
              <a:t>level</a:t>
            </a:r>
            <a:r>
              <a:rPr lang="de-DE" dirty="0"/>
              <a:t> 5</a:t>
            </a:r>
          </a:p>
          <a:p>
            <a:pPr lvl="6"/>
            <a:r>
              <a:rPr lang="de-DE" dirty="0" err="1"/>
              <a:t>level</a:t>
            </a:r>
            <a:r>
              <a:rPr lang="de-DE" dirty="0"/>
              <a:t> 6</a:t>
            </a:r>
          </a:p>
          <a:p>
            <a:pPr lvl="7"/>
            <a:r>
              <a:rPr lang="de-DE" dirty="0" err="1"/>
              <a:t>level</a:t>
            </a:r>
            <a:r>
              <a:rPr lang="de-DE" dirty="0"/>
              <a:t> 7</a:t>
            </a:r>
          </a:p>
          <a:p>
            <a:pPr lvl="8"/>
            <a:r>
              <a:rPr lang="de-DE" dirty="0" err="1"/>
              <a:t>level</a:t>
            </a:r>
            <a:r>
              <a:rPr lang="de-DE" dirty="0"/>
              <a:t> 8</a:t>
            </a:r>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6E5C316E-4D67-4854-BCFC-FE3E66E9B522}"/>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716938163"/>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Vector">
    <p:spTree>
      <p:nvGrpSpPr>
        <p:cNvPr id="1" name=""/>
        <p:cNvGrpSpPr/>
        <p:nvPr/>
      </p:nvGrpSpPr>
      <p:grpSpPr>
        <a:xfrm>
          <a:off x="0" y="0"/>
          <a:ext cx="0" cy="0"/>
          <a:chOff x="0" y="0"/>
          <a:chExt cx="0" cy="0"/>
        </a:xfrm>
      </p:grpSpPr>
      <p:pic>
        <p:nvPicPr>
          <p:cNvPr id="11" name="ImgBackground">
            <a:extLst>
              <a:ext uri="{FF2B5EF4-FFF2-40B4-BE49-F238E27FC236}">
                <a16:creationId xmlns:a16="http://schemas.microsoft.com/office/drawing/2014/main" id="{78E72406-F38E-4373-9306-E94CD196AC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7" y="485"/>
            <a:ext cx="12192000" cy="6857029"/>
          </a:xfrm>
          <a:prstGeom prst="rect">
            <a:avLst/>
          </a:prstGeom>
        </p:spPr>
      </p:pic>
      <p:sp>
        <p:nvSpPr>
          <p:cNvPr id="4" name="ImgWhiteTransparent">
            <a:extLst>
              <a:ext uri="{FF2B5EF4-FFF2-40B4-BE49-F238E27FC236}">
                <a16:creationId xmlns:a16="http://schemas.microsoft.com/office/drawing/2014/main" id="{5B080316-2389-43C8-A7FA-8BE71EBA1A7B}"/>
              </a:ext>
            </a:extLst>
          </p:cNvPr>
          <p:cNvSpPr/>
          <p:nvPr userDrawn="1"/>
        </p:nvSpPr>
        <p:spPr bwMode="auto">
          <a:xfrm>
            <a:off x="0" y="0"/>
            <a:ext cx="12192000" cy="6858000"/>
          </a:xfrm>
          <a:prstGeom prst="rect">
            <a:avLst/>
          </a:prstGeom>
          <a:solidFill>
            <a:schemeClr val="bg1">
              <a:alpha val="85000"/>
            </a:scheme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5" name="ImgWhiteTransparentStripe">
            <a:extLst>
              <a:ext uri="{FF2B5EF4-FFF2-40B4-BE49-F238E27FC236}">
                <a16:creationId xmlns:a16="http://schemas.microsoft.com/office/drawing/2014/main" id="{0A6D976C-36F7-449E-BBA6-CFE223F4C50B}"/>
              </a:ext>
            </a:extLst>
          </p:cNvPr>
          <p:cNvSpPr/>
          <p:nvPr userDrawn="1"/>
        </p:nvSpPr>
        <p:spPr bwMode="auto">
          <a:xfrm>
            <a:off x="0" y="6480000"/>
            <a:ext cx="12192000" cy="378000"/>
          </a:xfrm>
          <a:prstGeom prst="rect">
            <a:avLst/>
          </a:prstGeom>
          <a:solidFill>
            <a:schemeClr val="bg1">
              <a:alpha val="50000"/>
            </a:schemeClr>
          </a:solidFill>
          <a:ln w="9525" cap="flat" cmpd="sng" algn="ctr">
            <a:noFill/>
            <a:prstDash val="solid"/>
            <a:round/>
            <a:headEnd type="none" w="med" len="med"/>
            <a:tailEnd type="none" w="med" len="med"/>
          </a:ln>
          <a:effectLst/>
          <a:extLst/>
        </p:spPr>
        <p:txBody>
          <a:bodyPr vert="horz" wrap="none" lIns="0" tIns="0" rIns="0" bIns="0"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6"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7" name="TxtPlaceholderAuthorName">
            <a:extLst>
              <a:ext uri="{FF2B5EF4-FFF2-40B4-BE49-F238E27FC236}">
                <a16:creationId xmlns:a16="http://schemas.microsoft.com/office/drawing/2014/main" id="{04926D2A-BCCF-4C9B-851E-9506324EAACD}"/>
              </a:ext>
            </a:extLst>
          </p:cNvPr>
          <p:cNvSpPr txBox="1">
            <a:spLocks/>
          </p:cNvSpPr>
          <p:nvPr userDrawn="1"/>
        </p:nvSpPr>
        <p:spPr>
          <a:xfrm>
            <a:off x="666000" y="3960000"/>
            <a:ext cx="10872000" cy="252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Verdana"/>
                <a:ea typeface="+mn-ea"/>
                <a:cs typeface="+mn-cs"/>
              </a:rPr>
              <a:t>Author: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Verdana"/>
                <a:ea typeface="+mn-ea"/>
                <a:cs typeface="+mn-cs"/>
              </a:rPr>
              <a:t>VectorCAST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Verdana"/>
                <a:ea typeface="+mn-ea"/>
                <a:cs typeface="+mn-cs"/>
              </a:rPr>
              <a:t>Vector North America</a:t>
            </a:r>
            <a:endParaRPr kumimoji="0" lang="en-US" sz="1800" b="0" i="0" u="none" strike="noStrike" kern="0" cap="none" spc="0" normalizeH="0" baseline="0" noProof="0" dirty="0">
              <a:ln>
                <a:noFill/>
              </a:ln>
              <a:solidFill>
                <a:prstClr val="black"/>
              </a:solidFill>
              <a:effectLst/>
              <a:uLnTx/>
              <a:uFillTx/>
              <a:latin typeface="Verdana"/>
              <a:ea typeface="+mn-ea"/>
              <a:cs typeface="+mn-cs"/>
            </a:endParaRPr>
          </a:p>
        </p:txBody>
      </p:sp>
      <p:sp>
        <p:nvSpPr>
          <p:cNvPr id="8" name="TxtPlaceholderInformation">
            <a:hlinkClick r:id="rId3"/>
            <a:extLst>
              <a:ext uri="{FF2B5EF4-FFF2-40B4-BE49-F238E27FC236}">
                <a16:creationId xmlns:a16="http://schemas.microsoft.com/office/drawing/2014/main" id="{7A425888-5EB7-4609-B88D-566A484C7669}"/>
              </a:ext>
            </a:extLst>
          </p:cNvPr>
          <p:cNvSpPr txBox="1">
            <a:spLocks/>
          </p:cNvSpPr>
          <p:nvPr userDrawn="1"/>
        </p:nvSpPr>
        <p:spPr>
          <a:xfrm>
            <a:off x="666000" y="1260000"/>
            <a:ext cx="9360000" cy="144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For more information about Vector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and our products please visit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800" b="0" i="0" u="none" strike="noStrike" kern="0" cap="none" spc="0" normalizeH="0" baseline="0" noProof="0">
              <a:ln>
                <a:noFill/>
              </a:ln>
              <a:solidFill>
                <a:srgbClr val="B70032"/>
              </a:solidFill>
              <a:effectLst/>
              <a:uLnTx/>
              <a:uFillTx/>
              <a:latin typeface="Verdana"/>
              <a:ea typeface="+mn-ea"/>
              <a:cs typeface="+mn-cs"/>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www.vector.com</a:t>
            </a:r>
            <a:endParaRPr kumimoji="0" lang="en-US" sz="1800" b="0" i="0" u="none" strike="noStrike" kern="0" cap="none" spc="0" normalizeH="0" baseline="0" noProof="0" dirty="0">
              <a:ln>
                <a:noFill/>
              </a:ln>
              <a:solidFill>
                <a:srgbClr val="B70032"/>
              </a:solidFill>
              <a:effectLst/>
              <a:uLnTx/>
              <a:uFillTx/>
              <a:latin typeface="Verdana"/>
              <a:ea typeface="+mn-ea"/>
              <a:cs typeface="+mn-cs"/>
            </a:endParaRPr>
          </a:p>
        </p:txBody>
      </p:sp>
      <p:pic>
        <p:nvPicPr>
          <p:cNvPr id="10" name="ImgVectorLogo">
            <a:extLst>
              <a:ext uri="{FF2B5EF4-FFF2-40B4-BE49-F238E27FC236}">
                <a16:creationId xmlns:a16="http://schemas.microsoft.com/office/drawing/2014/main" id="{CA60AECF-F87E-49F9-8366-C5ABA84D23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154643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Chapter Vector">
    <p:spTree>
      <p:nvGrpSpPr>
        <p:cNvPr id="1" name=""/>
        <p:cNvGrpSpPr/>
        <p:nvPr/>
      </p:nvGrpSpPr>
      <p:grpSpPr>
        <a:xfrm>
          <a:off x="0" y="0"/>
          <a:ext cx="0" cy="0"/>
          <a:chOff x="0" y="0"/>
          <a:chExt cx="0" cy="0"/>
        </a:xfrm>
      </p:grpSpPr>
      <p:cxnSp>
        <p:nvCxnSpPr>
          <p:cNvPr id="8" name="ShpGrayLine">
            <a:extLst>
              <a:ext uri="{FF2B5EF4-FFF2-40B4-BE49-F238E27FC236}">
                <a16:creationId xmlns:a16="http://schemas.microsoft.com/office/drawing/2014/main" id="{616DCA1E-5DF1-4F1A-A925-403539779E0A}"/>
              </a:ext>
            </a:extLst>
          </p:cNvPr>
          <p:cNvCxnSpPr/>
          <p:nvPr userDrawn="1"/>
        </p:nvCxnSpPr>
        <p:spPr bwMode="auto">
          <a:xfrm>
            <a:off x="5274000" y="6480000"/>
            <a:ext cx="6930000" cy="0"/>
          </a:xfrm>
          <a:prstGeom prst="line">
            <a:avLst/>
          </a:prstGeom>
          <a:noFill/>
          <a:ln w="28575" cap="flat" cmpd="sng" algn="ctr">
            <a:solidFill>
              <a:srgbClr val="565C5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xtPlaceholderTitle">
            <a:extLst>
              <a:ext uri="{FF2B5EF4-FFF2-40B4-BE49-F238E27FC236}">
                <a16:creationId xmlns:a16="http://schemas.microsoft.com/office/drawing/2014/main" id="{86C413A9-E5F8-442C-8765-A9FB161A8AEA}"/>
              </a:ext>
            </a:extLst>
          </p:cNvPr>
          <p:cNvSpPr>
            <a:spLocks noGrp="1"/>
          </p:cNvSpPr>
          <p:nvPr>
            <p:ph type="title" hasCustomPrompt="1"/>
          </p:nvPr>
        </p:nvSpPr>
        <p:spPr>
          <a:xfrm>
            <a:off x="5274000" y="5832000"/>
            <a:ext cx="6930000" cy="648000"/>
          </a:xfrm>
          <a:noFill/>
        </p:spPr>
        <p:txBody>
          <a:bodyPr wrap="square" lIns="144000" tIns="0" rIns="144000" bIns="0" anchor="ctr" anchorCtr="0">
            <a:normAutofit/>
          </a:bodyPr>
          <a:lstStyle>
            <a:lvl1pPr>
              <a:defRPr lang="de-DE" b="1" cap="none" dirty="0">
                <a:solidFill>
                  <a:srgbClr val="565C5E"/>
                </a:solidFill>
                <a:cs typeface="Arial" panose="020B0604020202020204" pitchFamily="34" charset="0"/>
              </a:defRPr>
            </a:lvl1pPr>
          </a:lstStyle>
          <a:p>
            <a:pPr lvl="0" fontAlgn="base">
              <a:spcAft>
                <a:spcPct val="0"/>
              </a:spcAft>
            </a:pPr>
            <a:r>
              <a:rPr lang="de-DE" dirty="0"/>
              <a:t>Click </a:t>
            </a:r>
            <a:r>
              <a:rPr lang="de-DE" dirty="0" err="1"/>
              <a:t>to</a:t>
            </a:r>
            <a:r>
              <a:rPr lang="de-DE" dirty="0"/>
              <a:t> </a:t>
            </a:r>
            <a:r>
              <a:rPr lang="de-DE" dirty="0" err="1"/>
              <a:t>add</a:t>
            </a:r>
            <a:r>
              <a:rPr lang="de-DE" dirty="0"/>
              <a:t> title</a:t>
            </a:r>
          </a:p>
        </p:txBody>
      </p:sp>
      <p:sp>
        <p:nvSpPr>
          <p:cNvPr id="7" name="ImgPlaceholderImage">
            <a:extLst>
              <a:ext uri="{FF2B5EF4-FFF2-40B4-BE49-F238E27FC236}">
                <a16:creationId xmlns:a16="http://schemas.microsoft.com/office/drawing/2014/main" id="{01EA5332-B1B6-419C-812B-0E736FDFBAAB}"/>
              </a:ext>
            </a:extLst>
          </p:cNvPr>
          <p:cNvSpPr>
            <a:spLocks noGrp="1"/>
          </p:cNvSpPr>
          <p:nvPr>
            <p:ph type="pic" sz="quarter" idx="11" hasCustomPrompt="1"/>
          </p:nvPr>
        </p:nvSpPr>
        <p:spPr>
          <a:xfrm>
            <a:off x="5274000" y="1260000"/>
            <a:ext cx="6912000" cy="4572000"/>
          </a:xfrm>
        </p:spPr>
        <p:txBody>
          <a:bodyPr lIns="0" rIns="0"/>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pic>
        <p:nvPicPr>
          <p:cNvPr id="9" name="ImgVectorLogo">
            <a:extLst>
              <a:ext uri="{FF2B5EF4-FFF2-40B4-BE49-F238E27FC236}">
                <a16:creationId xmlns:a16="http://schemas.microsoft.com/office/drawing/2014/main" id="{EA3200EB-3EED-45EF-B489-4516D30C28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6" name="TxtPlaceholderContent">
            <a:extLst>
              <a:ext uri="{FF2B5EF4-FFF2-40B4-BE49-F238E27FC236}">
                <a16:creationId xmlns:a16="http://schemas.microsoft.com/office/drawing/2014/main" id="{2ED18E6B-FC77-49A5-9D91-F91286486CE8}"/>
              </a:ext>
            </a:extLst>
          </p:cNvPr>
          <p:cNvSpPr>
            <a:spLocks noGrp="1"/>
          </p:cNvSpPr>
          <p:nvPr>
            <p:ph sz="quarter" idx="12" hasCustomPrompt="1"/>
          </p:nvPr>
        </p:nvSpPr>
        <p:spPr>
          <a:xfrm>
            <a:off x="666000" y="1260000"/>
            <a:ext cx="4608000" cy="4572000"/>
          </a:xfrm>
        </p:spPr>
        <p:txBody>
          <a:bodyPr lIns="108000" tIns="108000" rIns="252000" bIns="108000"/>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10" name="TxtPlaceholderCopyrightDateVersion">
            <a:extLst>
              <a:ext uri="{FF2B5EF4-FFF2-40B4-BE49-F238E27FC236}">
                <a16:creationId xmlns:a16="http://schemas.microsoft.com/office/drawing/2014/main" id="{10963AC8-540C-4B12-BB8F-B06927434706}"/>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231166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Vector">
    <p:spTree>
      <p:nvGrpSpPr>
        <p:cNvPr id="1" name=""/>
        <p:cNvGrpSpPr/>
        <p:nvPr/>
      </p:nvGrpSpPr>
      <p:grpSpPr>
        <a:xfrm>
          <a:off x="0" y="0"/>
          <a:ext cx="0" cy="0"/>
          <a:chOff x="0" y="0"/>
          <a:chExt cx="0" cy="0"/>
        </a:xfrm>
      </p:grpSpPr>
      <p:pic>
        <p:nvPicPr>
          <p:cNvPr id="7" name="ImgBackground">
            <a:extLst>
              <a:ext uri="{FF2B5EF4-FFF2-40B4-BE49-F238E27FC236}">
                <a16:creationId xmlns:a16="http://schemas.microsoft.com/office/drawing/2014/main" id="{03C15A31-7BAA-4B5C-AA99-E334451FDD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00" y="0"/>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2" name="TxtPlaceholderChapterTitle"/>
          <p:cNvSpPr>
            <a:spLocks noGrp="1"/>
          </p:cNvSpPr>
          <p:nvPr>
            <p:ph type="title" hasCustomPrompt="1"/>
          </p:nvPr>
        </p:nvSpPr>
        <p:spPr>
          <a:xfrm>
            <a:off x="666000" y="630000"/>
            <a:ext cx="8946000" cy="324000"/>
          </a:xfrm>
        </p:spPr>
        <p:txBody>
          <a:bodyPr vert="horz" wrap="none" lIns="0" tIns="0" rIns="0" bIns="0" rtlCol="0" anchor="b" anchorCtr="0">
            <a:noAutofit/>
          </a:bodyPr>
          <a:lstStyle>
            <a:lvl1pPr>
              <a:defRPr lang="de-DE" sz="2000" dirty="0">
                <a:solidFill>
                  <a:srgbClr val="B70032"/>
                </a:solidFill>
                <a:ea typeface="Verdana" panose="020B0604030504040204" pitchFamily="34" charset="0"/>
                <a:cs typeface="Verdana" panose="020B0604030504040204" pitchFamily="34" charset="0"/>
              </a:defRPr>
            </a:lvl1pPr>
          </a:lstStyle>
          <a:p>
            <a:pPr marL="0" lvl="0" indent="0">
              <a:lnSpc>
                <a:spcPct val="100000"/>
              </a:lnSpc>
              <a:spcBef>
                <a:spcPts val="800"/>
              </a:spcBef>
              <a:buClr>
                <a:srgbClr val="B70032"/>
              </a:buClr>
              <a:buSzPct val="25000"/>
              <a:buFont typeface="Arial" panose="020B0604020202020204" pitchFamily="34" charset="0"/>
            </a:pPr>
            <a:r>
              <a:rPr lang="en-US" dirty="0"/>
              <a:t>Slide Headline (20 </a:t>
            </a:r>
            <a:r>
              <a:rPr lang="en-US" dirty="0" err="1"/>
              <a:t>pt</a:t>
            </a:r>
            <a:r>
              <a:rPr lang="en-US" dirty="0"/>
              <a:t>)</a:t>
            </a:r>
            <a:endParaRPr lang="de-DE" dirty="0"/>
          </a:p>
        </p:txBody>
      </p:sp>
      <p:pic>
        <p:nvPicPr>
          <p:cNvPr id="8" name="ImgVectorLogo">
            <a:extLst>
              <a:ext uri="{FF2B5EF4-FFF2-40B4-BE49-F238E27FC236}">
                <a16:creationId xmlns:a16="http://schemas.microsoft.com/office/drawing/2014/main" id="{F99E46FA-4CFF-4B41-BAEB-6EE9F024C2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9" name="TxtPlaceholderCopyrightDateVersion">
            <a:extLst>
              <a:ext uri="{FF2B5EF4-FFF2-40B4-BE49-F238E27FC236}">
                <a16:creationId xmlns:a16="http://schemas.microsoft.com/office/drawing/2014/main" id="{19810EA4-22FD-484F-8137-C38C76CDACD9}"/>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506249825"/>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tro Slide Vector">
    <p:spTree>
      <p:nvGrpSpPr>
        <p:cNvPr id="1" name=""/>
        <p:cNvGrpSpPr/>
        <p:nvPr/>
      </p:nvGrpSpPr>
      <p:grpSpPr>
        <a:xfrm>
          <a:off x="0" y="0"/>
          <a:ext cx="0" cy="0"/>
          <a:chOff x="0" y="0"/>
          <a:chExt cx="0" cy="0"/>
        </a:xfrm>
      </p:grpSpPr>
      <p:sp>
        <p:nvSpPr>
          <p:cNvPr id="8" name="TxtPlaceholderConfidentialityAllSlides" hidden="1">
            <a:extLst>
              <a:ext uri="{FF2B5EF4-FFF2-40B4-BE49-F238E27FC236}">
                <a16:creationId xmlns:a16="http://schemas.microsoft.com/office/drawing/2014/main" id="{971EA8A2-B757-4430-A9D4-BF23003D2BF3}"/>
              </a:ext>
            </a:extLst>
          </p:cNvPr>
          <p:cNvSpPr txBox="1"/>
          <p:nvPr userDrawn="1"/>
        </p:nvSpPr>
        <p:spPr>
          <a:xfrm>
            <a:off x="0" y="4731280"/>
            <a:ext cx="1343992"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False</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0" name="TxtPlaceholderConfidentialityCustomer" hidden="1">
            <a:extLst>
              <a:ext uri="{FF2B5EF4-FFF2-40B4-BE49-F238E27FC236}">
                <a16:creationId xmlns:a16="http://schemas.microsoft.com/office/drawing/2014/main" id="{99F44D68-BFD1-4EAB-876B-3453B5BE1718}"/>
              </a:ext>
            </a:extLst>
          </p:cNvPr>
          <p:cNvSpPr txBox="1"/>
          <p:nvPr userDrawn="1"/>
        </p:nvSpPr>
        <p:spPr>
          <a:xfrm>
            <a:off x="0" y="4897985"/>
            <a:ext cx="1343992" cy="1692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2" name="TxtPlaceholderConfidentialityStatus" hidden="1">
            <a:extLst>
              <a:ext uri="{FF2B5EF4-FFF2-40B4-BE49-F238E27FC236}">
                <a16:creationId xmlns:a16="http://schemas.microsoft.com/office/drawing/2014/main" id="{DA25364E-5D0F-4AE9-8467-0FB112721753}"/>
              </a:ext>
            </a:extLst>
          </p:cNvPr>
          <p:cNvSpPr txBox="1"/>
          <p:nvPr userDrawn="1"/>
        </p:nvSpPr>
        <p:spPr>
          <a:xfrm>
            <a:off x="0" y="5123149"/>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For Public Use (Default)</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3" name="TxtPlaceholderDate" hidden="1">
            <a:extLst>
              <a:ext uri="{FF2B5EF4-FFF2-40B4-BE49-F238E27FC236}">
                <a16:creationId xmlns:a16="http://schemas.microsoft.com/office/drawing/2014/main" id="{9FBFDA98-FEF0-4C33-BF02-22975138DFCC}"/>
              </a:ext>
            </a:extLst>
          </p:cNvPr>
          <p:cNvSpPr txBox="1"/>
          <p:nvPr userDrawn="1"/>
        </p:nvSpPr>
        <p:spPr>
          <a:xfrm>
            <a:off x="0" y="5667820"/>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2020-04-23</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4" name="TxtPlaceholderVersion" hidden="1">
            <a:extLst>
              <a:ext uri="{FF2B5EF4-FFF2-40B4-BE49-F238E27FC236}">
                <a16:creationId xmlns:a16="http://schemas.microsoft.com/office/drawing/2014/main" id="{E396D300-B6BC-4B5C-BF3B-C17DFC560393}"/>
              </a:ext>
            </a:extLst>
          </p:cNvPr>
          <p:cNvSpPr txBox="1"/>
          <p:nvPr userDrawn="1"/>
        </p:nvSpPr>
        <p:spPr>
          <a:xfrm>
            <a:off x="0" y="5808395"/>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7.0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5" name="TxtPlaceholderCopyright" hidden="1">
            <a:extLst>
              <a:ext uri="{FF2B5EF4-FFF2-40B4-BE49-F238E27FC236}">
                <a16:creationId xmlns:a16="http://schemas.microsoft.com/office/drawing/2014/main" id="{08A728BD-7708-4774-BEB4-79E0477CED08}"/>
              </a:ext>
            </a:extLst>
          </p:cNvPr>
          <p:cNvSpPr txBox="1"/>
          <p:nvPr userDrawn="1"/>
        </p:nvSpPr>
        <p:spPr>
          <a:xfrm>
            <a:off x="0" y="6275143"/>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6" name="TxtPlaceholderCompanySlides" hidden="1">
            <a:extLst>
              <a:ext uri="{FF2B5EF4-FFF2-40B4-BE49-F238E27FC236}">
                <a16:creationId xmlns:a16="http://schemas.microsoft.com/office/drawing/2014/main" id="{796E8544-8E15-4A5E-8C47-3EE0FC355AFD}"/>
              </a:ext>
            </a:extLst>
          </p:cNvPr>
          <p:cNvSpPr txBox="1"/>
          <p:nvPr userDrawn="1"/>
        </p:nvSpPr>
        <p:spPr>
          <a:xfrm>
            <a:off x="0" y="5988305"/>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Vector North America Inc</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7" name="TxtPlaceholderTemplateVersion" hidden="1">
            <a:extLst>
              <a:ext uri="{FF2B5EF4-FFF2-40B4-BE49-F238E27FC236}">
                <a16:creationId xmlns:a16="http://schemas.microsoft.com/office/drawing/2014/main" id="{3D59D96F-DF9C-4A75-B5A6-E208DBC0EC9E}"/>
              </a:ext>
            </a:extLst>
          </p:cNvPr>
          <p:cNvSpPr txBox="1"/>
          <p:nvPr userDrawn="1"/>
        </p:nvSpPr>
        <p:spPr>
          <a:xfrm>
            <a:off x="0" y="5421599"/>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Template Version 4.4.006</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8" name="TxtPlaceholderConfidentialityLongText" hidden="1">
            <a:extLst>
              <a:ext uri="{FF2B5EF4-FFF2-40B4-BE49-F238E27FC236}">
                <a16:creationId xmlns:a16="http://schemas.microsoft.com/office/drawing/2014/main" id="{E996C57A-3919-4E4E-ACE2-1A0F82F2F116}"/>
              </a:ext>
            </a:extLst>
          </p:cNvPr>
          <p:cNvSpPr txBox="1">
            <a:spLocks noChangeArrowheads="1"/>
          </p:cNvSpPr>
          <p:nvPr userDrawn="1"/>
        </p:nvSpPr>
        <p:spPr bwMode="auto">
          <a:xfrm>
            <a:off x="672000" y="6480000"/>
            <a:ext cx="10848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2017. Vector Informatik GmbH. All rights reserved. Any distribution or copying is subject to prior written approval by Vector. V0.1 | 2017-08-01</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19" name="TxtPlaceholderConfidentialityText" hidden="1">
            <a:extLst>
              <a:ext uri="{FF2B5EF4-FFF2-40B4-BE49-F238E27FC236}">
                <a16:creationId xmlns:a16="http://schemas.microsoft.com/office/drawing/2014/main" id="{8809AAD5-02A8-42A3-B573-19AE24FA7F30}"/>
              </a:ext>
            </a:extLst>
          </p:cNvPr>
          <p:cNvSpPr txBox="1">
            <a:spLocks noChangeArrowheads="1"/>
          </p:cNvSpPr>
          <p:nvPr userDrawn="1"/>
        </p:nvSpPr>
        <p:spPr bwMode="auto">
          <a:xfrm>
            <a:off x="1344000" y="6479268"/>
            <a:ext cx="4320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000" tIns="0" rIns="0" bIns="0" anchor="b"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900113" indent="-138113">
              <a:spcBef>
                <a:spcPct val="0"/>
              </a:spcBef>
              <a:defRPr>
                <a:solidFill>
                  <a:schemeClr val="tx1"/>
                </a:solidFill>
                <a:latin typeface="Arial" charset="0"/>
              </a:defRPr>
            </a:lvl5pPr>
            <a:lvl6pPr marL="1357313" indent="-138113" fontAlgn="base">
              <a:spcBef>
                <a:spcPct val="0"/>
              </a:spcBef>
              <a:spcAft>
                <a:spcPct val="0"/>
              </a:spcAft>
              <a:defRPr>
                <a:solidFill>
                  <a:schemeClr val="tx1"/>
                </a:solidFill>
                <a:latin typeface="Arial" charset="0"/>
              </a:defRPr>
            </a:lvl6pPr>
            <a:lvl7pPr marL="1814513" indent="-138113" fontAlgn="base">
              <a:spcBef>
                <a:spcPct val="0"/>
              </a:spcBef>
              <a:spcAft>
                <a:spcPct val="0"/>
              </a:spcAft>
              <a:defRPr>
                <a:solidFill>
                  <a:schemeClr val="tx1"/>
                </a:solidFill>
                <a:latin typeface="Arial" charset="0"/>
              </a:defRPr>
            </a:lvl7pPr>
            <a:lvl8pPr marL="2271713" indent="-138113" fontAlgn="base">
              <a:spcBef>
                <a:spcPct val="0"/>
              </a:spcBef>
              <a:spcAft>
                <a:spcPct val="0"/>
              </a:spcAft>
              <a:defRPr>
                <a:solidFill>
                  <a:schemeClr val="tx1"/>
                </a:solidFill>
                <a:latin typeface="Arial" charset="0"/>
              </a:defRPr>
            </a:lvl8pPr>
            <a:lvl9pPr marL="2728913" indent="-138113" fontAlgn="base">
              <a:spcBef>
                <a:spcPct val="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8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3" name="TxtPlaceholderDateVersion">
            <a:extLst>
              <a:ext uri="{FF2B5EF4-FFF2-40B4-BE49-F238E27FC236}">
                <a16:creationId xmlns:a16="http://schemas.microsoft.com/office/drawing/2014/main" id="{73A84C47-9AC1-400D-9016-3620471BF81F}"/>
              </a:ext>
            </a:extLst>
          </p:cNvPr>
          <p:cNvSpPr txBox="1"/>
          <p:nvPr userDrawn="1"/>
        </p:nvSpPr>
        <p:spPr>
          <a:xfrm>
            <a:off x="3564000" y="6480000"/>
            <a:ext cx="7992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nchorCtr="0">
            <a:noAutofit/>
          </a:bodyPr>
          <a:lstStyle>
            <a:defPPr lvl="0">
              <a:defRPr lang="de-DE"/>
            </a:defPPr>
            <a:lvl1pPr algn="r">
              <a:spcBef>
                <a:spcPct val="20000"/>
              </a:spcBef>
              <a:defRPr sz="800">
                <a:solidFill>
                  <a:srgbClr val="565C5E"/>
                </a:solidFill>
              </a:defRPr>
            </a:lvl1p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de-DE" sz="800" b="0" i="0" u="none" strike="noStrike" kern="1200" cap="none" spc="0" normalizeH="0" baseline="0" noProof="0">
                <a:ln>
                  <a:noFill/>
                </a:ln>
                <a:solidFill>
                  <a:srgbClr val="565C5E"/>
                </a:solidFill>
                <a:effectLst/>
                <a:uLnTx/>
                <a:uFillTx/>
                <a:latin typeface="Verdana"/>
                <a:ea typeface="+mn-ea"/>
                <a:cs typeface="+mn-cs"/>
              </a:rPr>
              <a:t>V7.0 | 2020-04-23</a:t>
            </a:r>
            <a:endParaRPr kumimoji="0" lang="de-DE" sz="800" b="0" i="0" u="none" strike="noStrike" kern="1200" cap="none" spc="0" normalizeH="0" baseline="0" noProof="0" dirty="0">
              <a:ln>
                <a:noFill/>
              </a:ln>
              <a:solidFill>
                <a:srgbClr val="565C5E"/>
              </a:solidFill>
              <a:effectLst/>
              <a:uLnTx/>
              <a:uFillTx/>
              <a:latin typeface="Verdana"/>
              <a:ea typeface="+mn-ea"/>
              <a:cs typeface="+mn-cs"/>
            </a:endParaRPr>
          </a:p>
        </p:txBody>
      </p:sp>
      <p:sp>
        <p:nvSpPr>
          <p:cNvPr id="11" name="TxtPlaceholderSubtitle"/>
          <p:cNvSpPr>
            <a:spLocks noGrp="1"/>
          </p:cNvSpPr>
          <p:nvPr>
            <p:ph type="body" sz="quarter" idx="14" hasCustomPrompt="1"/>
          </p:nvPr>
        </p:nvSpPr>
        <p:spPr>
          <a:xfrm>
            <a:off x="1008000" y="5616000"/>
            <a:ext cx="11185200" cy="504000"/>
          </a:xfrm>
          <a:solidFill>
            <a:srgbClr val="B70032"/>
          </a:solidFill>
        </p:spPr>
        <p:txBody>
          <a:bodyPr lIns="144000" tIns="108000" bIns="108000"/>
          <a:lstStyle>
            <a:lvl1pPr>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de-DE" dirty="0"/>
          </a:p>
        </p:txBody>
      </p:sp>
      <p:sp>
        <p:nvSpPr>
          <p:cNvPr id="2" name="TxtPlaceholderTitle"/>
          <p:cNvSpPr>
            <a:spLocks noGrp="1"/>
          </p:cNvSpPr>
          <p:nvPr>
            <p:ph type="title" hasCustomPrompt="1"/>
          </p:nvPr>
        </p:nvSpPr>
        <p:spPr>
          <a:xfrm>
            <a:off x="1008000" y="4860000"/>
            <a:ext cx="11185200" cy="756000"/>
          </a:xfrm>
          <a:solidFill>
            <a:srgbClr val="565C5E"/>
          </a:solidFill>
        </p:spPr>
        <p:txBody>
          <a:bodyPr wrap="none" lIns="144000" tIns="72000" anchor="t" anchorCtr="0"/>
          <a:lstStyle>
            <a:lvl1pPr>
              <a:defRPr sz="2200">
                <a:solidFill>
                  <a:schemeClr val="bg1"/>
                </a:solidFill>
              </a:defRPr>
            </a:lvl1pPr>
          </a:lstStyle>
          <a:p>
            <a:r>
              <a:rPr lang="en-US" dirty="0"/>
              <a:t>Click to add title</a:t>
            </a:r>
            <a:endParaRPr lang="de-DE" dirty="0"/>
          </a:p>
        </p:txBody>
      </p:sp>
      <p:sp>
        <p:nvSpPr>
          <p:cNvPr id="7" name="ImgPlaceholderImage"/>
          <p:cNvSpPr>
            <a:spLocks noGrp="1"/>
          </p:cNvSpPr>
          <p:nvPr>
            <p:ph type="pic" sz="quarter" idx="11" hasCustomPrompt="1"/>
          </p:nvPr>
        </p:nvSpPr>
        <p:spPr>
          <a:xfrm>
            <a:off x="1008000" y="1260000"/>
            <a:ext cx="11185200" cy="360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graphic</a:t>
            </a:r>
            <a:endParaRPr lang="de-DE" dirty="0"/>
          </a:p>
        </p:txBody>
      </p:sp>
      <p:pic>
        <p:nvPicPr>
          <p:cNvPr id="5" name="vector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000" y="504001"/>
            <a:ext cx="1620000" cy="380469"/>
          </a:xfrm>
          <a:prstGeom prst="rect">
            <a:avLst/>
          </a:prstGeom>
        </p:spPr>
      </p:pic>
    </p:spTree>
    <p:extLst>
      <p:ext uri="{BB962C8B-B14F-4D97-AF65-F5344CB8AC3E}">
        <p14:creationId xmlns:p14="http://schemas.microsoft.com/office/powerpoint/2010/main" val="2021846368"/>
      </p:ext>
    </p:extLst>
  </p:cSld>
  <p:clrMapOvr>
    <a:masterClrMapping/>
  </p:clrMapOvr>
  <p:extLst mod="1">
    <p:ext uri="{DCECCB84-F9BA-43D5-87BE-67443E8EF086}">
      <p15:sldGuideLst xmlns:p15="http://schemas.microsoft.com/office/powerpoint/2012/main">
        <p15:guide id="1" pos="634">
          <p15:clr>
            <a:srgbClr val="B70035"/>
          </p15:clr>
        </p15:guide>
        <p15:guide id="2" orient="horz" pos="791">
          <p15:clr>
            <a:srgbClr val="B70035"/>
          </p15:clr>
        </p15:guide>
        <p15:guide id="3" pos="7680">
          <p15:clr>
            <a:srgbClr val="B70035"/>
          </p15:clr>
        </p15:guide>
        <p15:guide id="4" orient="horz" pos="3855">
          <p15:clr>
            <a:srgbClr val="B70035"/>
          </p15:clr>
        </p15:guide>
        <p15:guide id="5" orient="horz" pos="3539">
          <p15:clr>
            <a:srgbClr val="B70035"/>
          </p15:clr>
        </p15:guide>
        <p15:guide id="6" orient="horz" pos="3271">
          <p15:clr>
            <a:srgbClr val="B1B6BA"/>
          </p15:clr>
        </p15:guide>
        <p15:guide id="7" orient="horz" pos="3723">
          <p15:clr>
            <a:srgbClr val="B1B6BA"/>
          </p15:clr>
        </p15:guide>
        <p15:guide id="8" pos="724">
          <p15:clr>
            <a:srgbClr val="B1B6BA"/>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Vector">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hidden="1"/>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3312068826"/>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Vector Grid 10x5">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C3129956-CA25-4340-BB11-DAC7C11D9A55}"/>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759594227"/>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pos="1063">
          <p15:clr>
            <a:srgbClr val="92C255"/>
          </p15:clr>
        </p15:guide>
        <p15:guide id="8" pos="1109">
          <p15:clr>
            <a:srgbClr val="92C255"/>
          </p15:clr>
        </p15:guide>
        <p15:guide id="9" pos="1753">
          <p15:clr>
            <a:srgbClr val="92C255"/>
          </p15:clr>
        </p15:guide>
        <p15:guide id="10" pos="1797">
          <p15:clr>
            <a:srgbClr val="92C255"/>
          </p15:clr>
        </p15:guide>
        <p15:guide id="11" pos="2441">
          <p15:clr>
            <a:srgbClr val="92C255"/>
          </p15:clr>
        </p15:guide>
        <p15:guide id="12" pos="2485">
          <p15:clr>
            <a:srgbClr val="92C255"/>
          </p15:clr>
        </p15:guide>
        <p15:guide id="13" pos="3129">
          <p15:clr>
            <a:srgbClr val="92C255"/>
          </p15:clr>
        </p15:guide>
        <p15:guide id="14" pos="3173">
          <p15:clr>
            <a:srgbClr val="92C255"/>
          </p15:clr>
        </p15:guide>
        <p15:guide id="15" pos="3817">
          <p15:clr>
            <a:srgbClr val="92C255"/>
          </p15:clr>
        </p15:guide>
        <p15:guide id="16" pos="3861">
          <p15:clr>
            <a:srgbClr val="92C255"/>
          </p15:clr>
        </p15:guide>
        <p15:guide id="17" pos="4505">
          <p15:clr>
            <a:srgbClr val="92C255"/>
          </p15:clr>
        </p15:guide>
        <p15:guide id="18" pos="4549">
          <p15:clr>
            <a:srgbClr val="92C255"/>
          </p15:clr>
        </p15:guide>
        <p15:guide id="19" pos="5193">
          <p15:clr>
            <a:srgbClr val="92C255"/>
          </p15:clr>
        </p15:guide>
        <p15:guide id="20" pos="5237">
          <p15:clr>
            <a:srgbClr val="92C255"/>
          </p15:clr>
        </p15:guide>
        <p15:guide id="21" pos="5881">
          <p15:clr>
            <a:srgbClr val="92C255"/>
          </p15:clr>
        </p15:guide>
        <p15:guide id="22" pos="5925">
          <p15:clr>
            <a:srgbClr val="92C255"/>
          </p15:clr>
        </p15:guide>
        <p15:guide id="23" pos="6569">
          <p15:clr>
            <a:srgbClr val="92C255"/>
          </p15:clr>
        </p15:guide>
        <p15:guide id="24" pos="6613">
          <p15:clr>
            <a:srgbClr val="92C255"/>
          </p15:clr>
        </p15:guide>
        <p15:guide id="25" orient="horz" pos="1415">
          <p15:clr>
            <a:srgbClr val="92C255"/>
          </p15:clr>
        </p15:guide>
        <p15:guide id="26" orient="horz" pos="1461">
          <p15:clr>
            <a:srgbClr val="92C255"/>
          </p15:clr>
        </p15:guide>
        <p15:guide id="27" orient="horz" pos="2082">
          <p15:clr>
            <a:srgbClr val="92C255"/>
          </p15:clr>
        </p15:guide>
        <p15:guide id="28" orient="horz" pos="2125">
          <p15:clr>
            <a:srgbClr val="92C255"/>
          </p15:clr>
        </p15:guide>
        <p15:guide id="29" orient="horz" pos="2746">
          <p15:clr>
            <a:srgbClr val="92C255"/>
          </p15:clr>
        </p15:guide>
        <p15:guide id="30" orient="horz" pos="2789">
          <p15:clr>
            <a:srgbClr val="92C255"/>
          </p15:clr>
        </p15:guide>
        <p15:guide id="31" orient="horz" pos="3410">
          <p15:clr>
            <a:srgbClr val="92C255"/>
          </p15:clr>
        </p15:guide>
        <p15:guide id="32" orient="horz" pos="3453">
          <p15:clr>
            <a:srgbClr val="92C255"/>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Background Vector">
    <p:spTree>
      <p:nvGrpSpPr>
        <p:cNvPr id="1" name=""/>
        <p:cNvGrpSpPr/>
        <p:nvPr/>
      </p:nvGrpSpPr>
      <p:grpSpPr>
        <a:xfrm>
          <a:off x="0" y="0"/>
          <a:ext cx="0" cy="0"/>
          <a:chOff x="0" y="0"/>
          <a:chExt cx="0" cy="0"/>
        </a:xfrm>
      </p:grpSpPr>
      <p:pic>
        <p:nvPicPr>
          <p:cNvPr id="12" name="ImgBackground">
            <a:extLst>
              <a:ext uri="{FF2B5EF4-FFF2-40B4-BE49-F238E27FC236}">
                <a16:creationId xmlns:a16="http://schemas.microsoft.com/office/drawing/2014/main" id="{B1894F6C-130C-41E3-847B-EF27B92CB6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 y="1"/>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pic>
        <p:nvPicPr>
          <p:cNvPr id="8" name="ImgVectorLogo">
            <a:extLst>
              <a:ext uri="{FF2B5EF4-FFF2-40B4-BE49-F238E27FC236}">
                <a16:creationId xmlns:a16="http://schemas.microsoft.com/office/drawing/2014/main" id="{007CB8FE-DEB6-4E0F-A9EA-D7C4E1700D8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628928631"/>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Vector">
    <p:spTree>
      <p:nvGrpSpPr>
        <p:cNvPr id="1" name=""/>
        <p:cNvGrpSpPr/>
        <p:nvPr/>
      </p:nvGrpSpPr>
      <p:grpSpPr>
        <a:xfrm>
          <a:off x="0" y="0"/>
          <a:ext cx="0" cy="0"/>
          <a:chOff x="0" y="0"/>
          <a:chExt cx="0" cy="0"/>
        </a:xfrm>
      </p:grpSpPr>
      <p:sp>
        <p:nvSpPr>
          <p:cNvPr id="4" name="ImgPlaceholderImage">
            <a:extLst>
              <a:ext uri="{FF2B5EF4-FFF2-40B4-BE49-F238E27FC236}">
                <a16:creationId xmlns:a16="http://schemas.microsoft.com/office/drawing/2014/main" id="{B86D8BDC-D3ED-4960-9DC0-BC73A8E8D17D}"/>
              </a:ext>
            </a:extLst>
          </p:cNvPr>
          <p:cNvSpPr>
            <a:spLocks noGrp="1"/>
          </p:cNvSpPr>
          <p:nvPr>
            <p:ph type="pic" sz="quarter" idx="14" hasCustomPrompt="1"/>
          </p:nvPr>
        </p:nvSpPr>
        <p:spPr>
          <a:xfrm>
            <a:off x="666000" y="1260000"/>
            <a:ext cx="1087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998387007"/>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Vector">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hidden="1"/>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
        <p:nvSpPr>
          <p:cNvPr id="5" name="TxtPlaceholderCopyrightDateVersion">
            <a:extLst>
              <a:ext uri="{FF2B5EF4-FFF2-40B4-BE49-F238E27FC236}">
                <a16:creationId xmlns:a16="http://schemas.microsoft.com/office/drawing/2014/main" id="{E222AF0F-3037-4DCD-BDDF-9B264E262DB0}"/>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40680614"/>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mpty Slide Vector">
    <p:spTree>
      <p:nvGrpSpPr>
        <p:cNvPr id="1" name=""/>
        <p:cNvGrpSpPr/>
        <p:nvPr/>
      </p:nvGrpSpPr>
      <p:grpSpPr>
        <a:xfrm>
          <a:off x="0" y="0"/>
          <a:ext cx="0" cy="0"/>
          <a:chOff x="0" y="0"/>
          <a:chExt cx="0" cy="0"/>
        </a:xfrm>
      </p:grpSpPr>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73328979"/>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Text Boxes Vector">
    <p:spTree>
      <p:nvGrpSpPr>
        <p:cNvPr id="1" name=""/>
        <p:cNvGrpSpPr/>
        <p:nvPr/>
      </p:nvGrpSpPr>
      <p:grpSpPr>
        <a:xfrm>
          <a:off x="0" y="0"/>
          <a:ext cx="0" cy="0"/>
          <a:chOff x="0" y="0"/>
          <a:chExt cx="0" cy="0"/>
        </a:xfrm>
      </p:grpSpPr>
      <p:sp>
        <p:nvSpPr>
          <p:cNvPr id="5" name="TxtPlaceholderTextRight">
            <a:extLst>
              <a:ext uri="{FF2B5EF4-FFF2-40B4-BE49-F238E27FC236}">
                <a16:creationId xmlns:a16="http://schemas.microsoft.com/office/drawing/2014/main" id="{AB459849-D8B7-4780-809C-95EE9FC9A307}"/>
              </a:ext>
            </a:extLst>
          </p:cNvPr>
          <p:cNvSpPr>
            <a:spLocks noGrp="1"/>
          </p:cNvSpPr>
          <p:nvPr>
            <p:ph sz="quarter" idx="14" hasCustomPrompt="1"/>
          </p:nvPr>
        </p:nvSpPr>
        <p:spPr>
          <a:xfrm>
            <a:off x="6246000" y="1260000"/>
            <a:ext cx="5292000" cy="5220000"/>
          </a:xfrm>
        </p:spPr>
        <p:txBody>
          <a:bodyPr/>
          <a:lstStyle>
            <a:lvl1pPr>
              <a:defRPr/>
            </a:lvl1pPr>
          </a:lstStyle>
          <a:p>
            <a:pPr lvl="0"/>
            <a:r>
              <a:rPr lang="en-US" dirty="0"/>
              <a:t>Click to add text</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731912303"/>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ox Left, Image Right Vector">
    <p:spTree>
      <p:nvGrpSpPr>
        <p:cNvPr id="1" name=""/>
        <p:cNvGrpSpPr/>
        <p:nvPr/>
      </p:nvGrpSpPr>
      <p:grpSpPr>
        <a:xfrm>
          <a:off x="0" y="0"/>
          <a:ext cx="0" cy="0"/>
          <a:chOff x="0" y="0"/>
          <a:chExt cx="0" cy="0"/>
        </a:xfrm>
      </p:grpSpPr>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8"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0000" y="324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defPPr lvl="0">
              <a:defRPr lang="de-DE"/>
            </a:defPPr>
            <a:lvl1pPr lvl="1" algn="l" rtl="0" fontAlgn="base">
              <a:spcBef>
                <a:spcPct val="50000"/>
              </a:spcBef>
              <a:spcAft>
                <a:spcPct val="0"/>
              </a:spcAft>
              <a:defRPr kern="1200">
                <a:solidFill>
                  <a:schemeClr val="tx1"/>
                </a:solidFill>
                <a:latin typeface="Verdana" pitchFamily="34" charset="0"/>
                <a:ea typeface="+mn-ea"/>
                <a:cs typeface="+mn-cs"/>
              </a:defRPr>
            </a:lvl1pPr>
            <a:lvl2pPr marL="536433" lvl="2" algn="l" rtl="0" fontAlgn="base">
              <a:spcBef>
                <a:spcPct val="50000"/>
              </a:spcBef>
              <a:spcAft>
                <a:spcPct val="0"/>
              </a:spcAft>
              <a:defRPr kern="1200">
                <a:solidFill>
                  <a:schemeClr val="tx1"/>
                </a:solidFill>
                <a:latin typeface="Verdana" pitchFamily="34" charset="0"/>
                <a:ea typeface="+mn-ea"/>
                <a:cs typeface="+mn-cs"/>
              </a:defRPr>
            </a:lvl2pPr>
            <a:lvl3pPr marL="1072866" lvl="3" algn="l" rtl="0" fontAlgn="base">
              <a:spcBef>
                <a:spcPct val="50000"/>
              </a:spcBef>
              <a:spcAft>
                <a:spcPct val="0"/>
              </a:spcAft>
              <a:defRPr kern="1200">
                <a:solidFill>
                  <a:schemeClr val="tx1"/>
                </a:solidFill>
                <a:latin typeface="Verdana" pitchFamily="34" charset="0"/>
                <a:ea typeface="+mn-ea"/>
                <a:cs typeface="+mn-cs"/>
              </a:defRPr>
            </a:lvl3pPr>
            <a:lvl4pPr marL="1609298" lvl="4" algn="l" rtl="0" fontAlgn="base">
              <a:spcBef>
                <a:spcPct val="50000"/>
              </a:spcBef>
              <a:spcAft>
                <a:spcPct val="0"/>
              </a:spcAft>
              <a:defRPr kern="1200">
                <a:solidFill>
                  <a:schemeClr val="tx1"/>
                </a:solidFill>
                <a:latin typeface="Verdana" pitchFamily="34" charset="0"/>
                <a:ea typeface="+mn-ea"/>
                <a:cs typeface="+mn-cs"/>
              </a:defRPr>
            </a:lvl4pPr>
            <a:lvl5pPr marL="2145731" algn="l" rtl="0" fontAlgn="base">
              <a:spcBef>
                <a:spcPct val="50000"/>
              </a:spcBef>
              <a:spcAft>
                <a:spcPct val="0"/>
              </a:spcAft>
              <a:defRPr kern="1200">
                <a:solidFill>
                  <a:schemeClr val="tx1"/>
                </a:solidFill>
                <a:latin typeface="Verdana" pitchFamily="34" charset="0"/>
                <a:ea typeface="+mn-ea"/>
                <a:cs typeface="+mn-cs"/>
              </a:defRPr>
            </a:lvl5pPr>
            <a:lvl6pPr marL="2682164" algn="l" defTabSz="1072866" rtl="0" eaLnBrk="1" latinLnBrk="0" hangingPunct="1">
              <a:defRPr kern="1200">
                <a:solidFill>
                  <a:schemeClr val="tx1"/>
                </a:solidFill>
                <a:latin typeface="Verdana" pitchFamily="34" charset="0"/>
                <a:ea typeface="+mn-ea"/>
                <a:cs typeface="+mn-cs"/>
              </a:defRPr>
            </a:lvl6pPr>
            <a:lvl7pPr marL="3218597" algn="l" defTabSz="1072866" rtl="0" eaLnBrk="1" latinLnBrk="0" hangingPunct="1">
              <a:defRPr kern="1200">
                <a:solidFill>
                  <a:schemeClr val="tx1"/>
                </a:solidFill>
                <a:latin typeface="Verdana" pitchFamily="34" charset="0"/>
                <a:ea typeface="+mn-ea"/>
                <a:cs typeface="+mn-cs"/>
              </a:defRPr>
            </a:lvl7pPr>
            <a:lvl8pPr marL="3755029" algn="l" defTabSz="1072866" rtl="0" eaLnBrk="1" latinLnBrk="0" hangingPunct="1">
              <a:defRPr kern="1200">
                <a:solidFill>
                  <a:schemeClr val="tx1"/>
                </a:solidFill>
                <a:latin typeface="Verdana" pitchFamily="34" charset="0"/>
                <a:ea typeface="+mn-ea"/>
                <a:cs typeface="+mn-cs"/>
              </a:defRPr>
            </a:lvl8pPr>
            <a:lvl9pPr marL="4291462" algn="l" defTabSz="1072866" rtl="0" eaLnBrk="1" latinLnBrk="0" hangingPunct="1">
              <a:defRPr kern="1200">
                <a:solidFill>
                  <a:schemeClr val="tx1"/>
                </a:solidFill>
                <a:latin typeface="Verdana" pitchFamily="34" charset="0"/>
                <a:ea typeface="+mn-ea"/>
                <a:cs typeface="+mn-cs"/>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2090807070"/>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Images,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6" name="ImgPlaceholderImageLeft">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1" name="TxtPlaceholderCopyrightDateVersion">
            <a:extLst>
              <a:ext uri="{FF2B5EF4-FFF2-40B4-BE49-F238E27FC236}">
                <a16:creationId xmlns:a16="http://schemas.microsoft.com/office/drawing/2014/main" id="{79733655-38D8-4DF3-AFB6-229EF2E6A867}"/>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898822305"/>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Top,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1087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4E83CAEF-E561-49A1-B0F4-86A57DA9DA71}"/>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691676106"/>
      </p:ext>
    </p:extLst>
  </p:cSld>
  <p:clrMapOvr>
    <a:masterClrMapping/>
  </p:clrMapOvr>
  <p:extLst mod="1">
    <p:ext uri="{DCECCB84-F9BA-43D5-87BE-67443E8EF086}">
      <p15:sldGuideLst xmlns:p15="http://schemas.microsoft.com/office/powerpoint/2012/main">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orient="horz" pos="791">
          <p15:clr>
            <a:srgbClr val="B70035"/>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scription Top, Large Image Bottom Vector">
    <p:spTree>
      <p:nvGrpSpPr>
        <p:cNvPr id="1" name=""/>
        <p:cNvGrpSpPr/>
        <p:nvPr/>
      </p:nvGrpSpPr>
      <p:grpSpPr>
        <a:xfrm>
          <a:off x="0" y="0"/>
          <a:ext cx="0" cy="0"/>
          <a:chOff x="0" y="0"/>
          <a:chExt cx="0" cy="0"/>
        </a:xfrm>
      </p:grpSpPr>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2844000"/>
            <a:ext cx="10872000" cy="3636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1260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a:p>
            <a:pPr lvl="4"/>
            <a:r>
              <a:rPr lang="de-DE" dirty="0" err="1"/>
              <a:t>level</a:t>
            </a:r>
            <a:r>
              <a:rPr lang="de-DE" dirty="0"/>
              <a:t> 4</a:t>
            </a:r>
          </a:p>
          <a:p>
            <a:pPr lvl="5"/>
            <a:r>
              <a:rPr lang="de-DE" dirty="0" err="1"/>
              <a:t>level</a:t>
            </a:r>
            <a:r>
              <a:rPr lang="de-DE" dirty="0"/>
              <a:t> 5</a:t>
            </a:r>
          </a:p>
          <a:p>
            <a:pPr lvl="6"/>
            <a:r>
              <a:rPr lang="de-DE" dirty="0" err="1"/>
              <a:t>level</a:t>
            </a:r>
            <a:r>
              <a:rPr lang="de-DE" dirty="0"/>
              <a:t> 6</a:t>
            </a:r>
          </a:p>
          <a:p>
            <a:pPr lvl="7"/>
            <a:r>
              <a:rPr lang="de-DE" dirty="0" err="1"/>
              <a:t>level</a:t>
            </a:r>
            <a:r>
              <a:rPr lang="de-DE" dirty="0"/>
              <a:t> 7</a:t>
            </a:r>
          </a:p>
          <a:p>
            <a:pPr lvl="8"/>
            <a:r>
              <a:rPr lang="de-DE" dirty="0" err="1"/>
              <a:t>level</a:t>
            </a:r>
            <a:r>
              <a:rPr lang="de-DE" dirty="0"/>
              <a:t> 8</a:t>
            </a:r>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6EDC9146-F423-4DE2-ADA9-D39CDA934B3D}"/>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833448222"/>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Vector">
    <p:spTree>
      <p:nvGrpSpPr>
        <p:cNvPr id="1" name=""/>
        <p:cNvGrpSpPr/>
        <p:nvPr/>
      </p:nvGrpSpPr>
      <p:grpSpPr>
        <a:xfrm>
          <a:off x="0" y="0"/>
          <a:ext cx="0" cy="0"/>
          <a:chOff x="0" y="0"/>
          <a:chExt cx="0" cy="0"/>
        </a:xfrm>
      </p:grpSpPr>
      <p:pic>
        <p:nvPicPr>
          <p:cNvPr id="11" name="ImgBackground">
            <a:extLst>
              <a:ext uri="{FF2B5EF4-FFF2-40B4-BE49-F238E27FC236}">
                <a16:creationId xmlns:a16="http://schemas.microsoft.com/office/drawing/2014/main" id="{78E72406-F38E-4373-9306-E94CD196AC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7" y="485"/>
            <a:ext cx="12192000" cy="6857029"/>
          </a:xfrm>
          <a:prstGeom prst="rect">
            <a:avLst/>
          </a:prstGeom>
        </p:spPr>
      </p:pic>
      <p:sp>
        <p:nvSpPr>
          <p:cNvPr id="4" name="ImgWhiteTransparent">
            <a:extLst>
              <a:ext uri="{FF2B5EF4-FFF2-40B4-BE49-F238E27FC236}">
                <a16:creationId xmlns:a16="http://schemas.microsoft.com/office/drawing/2014/main" id="{5B080316-2389-43C8-A7FA-8BE71EBA1A7B}"/>
              </a:ext>
            </a:extLst>
          </p:cNvPr>
          <p:cNvSpPr/>
          <p:nvPr userDrawn="1"/>
        </p:nvSpPr>
        <p:spPr bwMode="auto">
          <a:xfrm>
            <a:off x="0" y="0"/>
            <a:ext cx="12192000" cy="6858000"/>
          </a:xfrm>
          <a:prstGeom prst="rect">
            <a:avLst/>
          </a:prstGeom>
          <a:solidFill>
            <a:schemeClr val="bg1">
              <a:alpha val="85000"/>
            </a:scheme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5" name="ImgWhiteTransparentStripe">
            <a:extLst>
              <a:ext uri="{FF2B5EF4-FFF2-40B4-BE49-F238E27FC236}">
                <a16:creationId xmlns:a16="http://schemas.microsoft.com/office/drawing/2014/main" id="{0A6D976C-36F7-449E-BBA6-CFE223F4C50B}"/>
              </a:ext>
            </a:extLst>
          </p:cNvPr>
          <p:cNvSpPr/>
          <p:nvPr userDrawn="1"/>
        </p:nvSpPr>
        <p:spPr bwMode="auto">
          <a:xfrm>
            <a:off x="0" y="6480000"/>
            <a:ext cx="12192000" cy="378000"/>
          </a:xfrm>
          <a:prstGeom prst="rect">
            <a:avLst/>
          </a:prstGeom>
          <a:solidFill>
            <a:schemeClr val="bg1">
              <a:alpha val="50000"/>
            </a:schemeClr>
          </a:solidFill>
          <a:ln w="9525" cap="flat" cmpd="sng" algn="ctr">
            <a:noFill/>
            <a:prstDash val="solid"/>
            <a:round/>
            <a:headEnd type="none" w="med" len="med"/>
            <a:tailEnd type="none" w="med" len="med"/>
          </a:ln>
          <a:effectLst/>
          <a:extLst/>
        </p:spPr>
        <p:txBody>
          <a:bodyPr vert="horz" wrap="none" lIns="0" tIns="0" rIns="0" bIns="0"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6"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7" name="TxtPlaceholderAuthorName">
            <a:extLst>
              <a:ext uri="{FF2B5EF4-FFF2-40B4-BE49-F238E27FC236}">
                <a16:creationId xmlns:a16="http://schemas.microsoft.com/office/drawing/2014/main" id="{04926D2A-BCCF-4C9B-851E-9506324EAACD}"/>
              </a:ext>
            </a:extLst>
          </p:cNvPr>
          <p:cNvSpPr txBox="1">
            <a:spLocks/>
          </p:cNvSpPr>
          <p:nvPr userDrawn="1"/>
        </p:nvSpPr>
        <p:spPr>
          <a:xfrm>
            <a:off x="666000" y="3960000"/>
            <a:ext cx="10872000" cy="252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Verdana"/>
                <a:ea typeface="+mn-ea"/>
                <a:cs typeface="+mn-cs"/>
              </a:rPr>
              <a:t>Author: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Verdana"/>
                <a:ea typeface="+mn-ea"/>
                <a:cs typeface="+mn-cs"/>
              </a:rPr>
              <a:t>VectorCAST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Verdana"/>
                <a:ea typeface="+mn-ea"/>
                <a:cs typeface="+mn-cs"/>
              </a:rPr>
              <a:t>Vector North America</a:t>
            </a:r>
            <a:endParaRPr kumimoji="0" lang="en-US" sz="1800" b="0" i="0" u="none" strike="noStrike" kern="0" cap="none" spc="0" normalizeH="0" baseline="0" noProof="0" dirty="0">
              <a:ln>
                <a:noFill/>
              </a:ln>
              <a:solidFill>
                <a:prstClr val="black"/>
              </a:solidFill>
              <a:effectLst/>
              <a:uLnTx/>
              <a:uFillTx/>
              <a:latin typeface="Verdana"/>
              <a:ea typeface="+mn-ea"/>
              <a:cs typeface="+mn-cs"/>
            </a:endParaRPr>
          </a:p>
        </p:txBody>
      </p:sp>
      <p:sp>
        <p:nvSpPr>
          <p:cNvPr id="8" name="TxtPlaceholderInformation">
            <a:hlinkClick r:id="rId3"/>
            <a:extLst>
              <a:ext uri="{FF2B5EF4-FFF2-40B4-BE49-F238E27FC236}">
                <a16:creationId xmlns:a16="http://schemas.microsoft.com/office/drawing/2014/main" id="{7A425888-5EB7-4609-B88D-566A484C7669}"/>
              </a:ext>
            </a:extLst>
          </p:cNvPr>
          <p:cNvSpPr txBox="1">
            <a:spLocks/>
          </p:cNvSpPr>
          <p:nvPr userDrawn="1"/>
        </p:nvSpPr>
        <p:spPr>
          <a:xfrm>
            <a:off x="666000" y="1260000"/>
            <a:ext cx="9360000" cy="144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For more information about Vector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and our products please visit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800" b="0" i="0" u="none" strike="noStrike" kern="0" cap="none" spc="0" normalizeH="0" baseline="0" noProof="0">
              <a:ln>
                <a:noFill/>
              </a:ln>
              <a:solidFill>
                <a:srgbClr val="B70032"/>
              </a:solidFill>
              <a:effectLst/>
              <a:uLnTx/>
              <a:uFillTx/>
              <a:latin typeface="Verdana"/>
              <a:ea typeface="+mn-ea"/>
              <a:cs typeface="+mn-cs"/>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www.vector.com</a:t>
            </a:r>
            <a:endParaRPr kumimoji="0" lang="en-US" sz="1800" b="0" i="0" u="none" strike="noStrike" kern="0" cap="none" spc="0" normalizeH="0" baseline="0" noProof="0" dirty="0">
              <a:ln>
                <a:noFill/>
              </a:ln>
              <a:solidFill>
                <a:srgbClr val="B70032"/>
              </a:solidFill>
              <a:effectLst/>
              <a:uLnTx/>
              <a:uFillTx/>
              <a:latin typeface="Verdana"/>
              <a:ea typeface="+mn-ea"/>
              <a:cs typeface="+mn-cs"/>
            </a:endParaRPr>
          </a:p>
        </p:txBody>
      </p:sp>
      <p:pic>
        <p:nvPicPr>
          <p:cNvPr id="10" name="ImgVectorLogo">
            <a:extLst>
              <a:ext uri="{FF2B5EF4-FFF2-40B4-BE49-F238E27FC236}">
                <a16:creationId xmlns:a16="http://schemas.microsoft.com/office/drawing/2014/main" id="{CA60AECF-F87E-49F9-8366-C5ABA84D23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399162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genda Chapter Vector">
    <p:spTree>
      <p:nvGrpSpPr>
        <p:cNvPr id="1" name=""/>
        <p:cNvGrpSpPr/>
        <p:nvPr/>
      </p:nvGrpSpPr>
      <p:grpSpPr>
        <a:xfrm>
          <a:off x="0" y="0"/>
          <a:ext cx="0" cy="0"/>
          <a:chOff x="0" y="0"/>
          <a:chExt cx="0" cy="0"/>
        </a:xfrm>
      </p:grpSpPr>
      <p:cxnSp>
        <p:nvCxnSpPr>
          <p:cNvPr id="8" name="ShpGrayLine">
            <a:extLst>
              <a:ext uri="{FF2B5EF4-FFF2-40B4-BE49-F238E27FC236}">
                <a16:creationId xmlns:a16="http://schemas.microsoft.com/office/drawing/2014/main" id="{616DCA1E-5DF1-4F1A-A925-403539779E0A}"/>
              </a:ext>
            </a:extLst>
          </p:cNvPr>
          <p:cNvCxnSpPr/>
          <p:nvPr userDrawn="1"/>
        </p:nvCxnSpPr>
        <p:spPr bwMode="auto">
          <a:xfrm>
            <a:off x="5274000" y="6480000"/>
            <a:ext cx="6930000" cy="0"/>
          </a:xfrm>
          <a:prstGeom prst="line">
            <a:avLst/>
          </a:prstGeom>
          <a:noFill/>
          <a:ln w="28575" cap="flat" cmpd="sng" algn="ctr">
            <a:solidFill>
              <a:srgbClr val="565C5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xtPlaceholderTitle">
            <a:extLst>
              <a:ext uri="{FF2B5EF4-FFF2-40B4-BE49-F238E27FC236}">
                <a16:creationId xmlns:a16="http://schemas.microsoft.com/office/drawing/2014/main" id="{86C413A9-E5F8-442C-8765-A9FB161A8AEA}"/>
              </a:ext>
            </a:extLst>
          </p:cNvPr>
          <p:cNvSpPr>
            <a:spLocks noGrp="1"/>
          </p:cNvSpPr>
          <p:nvPr>
            <p:ph type="title" hasCustomPrompt="1"/>
          </p:nvPr>
        </p:nvSpPr>
        <p:spPr>
          <a:xfrm>
            <a:off x="5274000" y="5832000"/>
            <a:ext cx="6930000" cy="648000"/>
          </a:xfrm>
          <a:noFill/>
        </p:spPr>
        <p:txBody>
          <a:bodyPr wrap="square" lIns="144000" tIns="0" rIns="144000" bIns="0" anchor="ctr" anchorCtr="0">
            <a:normAutofit/>
          </a:bodyPr>
          <a:lstStyle>
            <a:lvl1pPr>
              <a:defRPr lang="de-DE" b="1" cap="none" dirty="0">
                <a:solidFill>
                  <a:srgbClr val="565C5E"/>
                </a:solidFill>
                <a:cs typeface="Arial" panose="020B0604020202020204" pitchFamily="34" charset="0"/>
              </a:defRPr>
            </a:lvl1pPr>
          </a:lstStyle>
          <a:p>
            <a:pPr lvl="0" fontAlgn="base">
              <a:spcAft>
                <a:spcPct val="0"/>
              </a:spcAft>
            </a:pPr>
            <a:r>
              <a:rPr lang="de-DE" dirty="0"/>
              <a:t>Click </a:t>
            </a:r>
            <a:r>
              <a:rPr lang="de-DE" dirty="0" err="1"/>
              <a:t>to</a:t>
            </a:r>
            <a:r>
              <a:rPr lang="de-DE" dirty="0"/>
              <a:t> </a:t>
            </a:r>
            <a:r>
              <a:rPr lang="de-DE" dirty="0" err="1"/>
              <a:t>add</a:t>
            </a:r>
            <a:r>
              <a:rPr lang="de-DE" dirty="0"/>
              <a:t> title</a:t>
            </a:r>
          </a:p>
        </p:txBody>
      </p:sp>
      <p:sp>
        <p:nvSpPr>
          <p:cNvPr id="7" name="ImgPlaceholderImage">
            <a:extLst>
              <a:ext uri="{FF2B5EF4-FFF2-40B4-BE49-F238E27FC236}">
                <a16:creationId xmlns:a16="http://schemas.microsoft.com/office/drawing/2014/main" id="{01EA5332-B1B6-419C-812B-0E736FDFBAAB}"/>
              </a:ext>
            </a:extLst>
          </p:cNvPr>
          <p:cNvSpPr>
            <a:spLocks noGrp="1"/>
          </p:cNvSpPr>
          <p:nvPr>
            <p:ph type="pic" sz="quarter" idx="11" hasCustomPrompt="1"/>
          </p:nvPr>
        </p:nvSpPr>
        <p:spPr>
          <a:xfrm>
            <a:off x="5274000" y="1260000"/>
            <a:ext cx="6912000" cy="4572000"/>
          </a:xfrm>
        </p:spPr>
        <p:txBody>
          <a:bodyPr lIns="0" rIns="0"/>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pic>
        <p:nvPicPr>
          <p:cNvPr id="9" name="ImgVectorLogo">
            <a:extLst>
              <a:ext uri="{FF2B5EF4-FFF2-40B4-BE49-F238E27FC236}">
                <a16:creationId xmlns:a16="http://schemas.microsoft.com/office/drawing/2014/main" id="{EA3200EB-3EED-45EF-B489-4516D30C28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6" name="TxtPlaceholderContent">
            <a:extLst>
              <a:ext uri="{FF2B5EF4-FFF2-40B4-BE49-F238E27FC236}">
                <a16:creationId xmlns:a16="http://schemas.microsoft.com/office/drawing/2014/main" id="{2ED18E6B-FC77-49A5-9D91-F91286486CE8}"/>
              </a:ext>
            </a:extLst>
          </p:cNvPr>
          <p:cNvSpPr>
            <a:spLocks noGrp="1"/>
          </p:cNvSpPr>
          <p:nvPr>
            <p:ph sz="quarter" idx="12" hasCustomPrompt="1"/>
          </p:nvPr>
        </p:nvSpPr>
        <p:spPr>
          <a:xfrm>
            <a:off x="666000" y="1260000"/>
            <a:ext cx="4608000" cy="4572000"/>
          </a:xfrm>
        </p:spPr>
        <p:txBody>
          <a:bodyPr lIns="108000" tIns="108000" rIns="252000" bIns="108000"/>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11" name="TxtPlaceholderCopyrightDateVersion">
            <a:extLst>
              <a:ext uri="{FF2B5EF4-FFF2-40B4-BE49-F238E27FC236}">
                <a16:creationId xmlns:a16="http://schemas.microsoft.com/office/drawing/2014/main" id="{56A06535-DAC7-4FD2-A530-A63E575BF588}"/>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9643433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Vector">
    <p:spTree>
      <p:nvGrpSpPr>
        <p:cNvPr id="1" name=""/>
        <p:cNvGrpSpPr/>
        <p:nvPr/>
      </p:nvGrpSpPr>
      <p:grpSpPr>
        <a:xfrm>
          <a:off x="0" y="0"/>
          <a:ext cx="0" cy="0"/>
          <a:chOff x="0" y="0"/>
          <a:chExt cx="0" cy="0"/>
        </a:xfrm>
      </p:grpSpPr>
      <p:pic>
        <p:nvPicPr>
          <p:cNvPr id="7" name="ImgBackground">
            <a:extLst>
              <a:ext uri="{FF2B5EF4-FFF2-40B4-BE49-F238E27FC236}">
                <a16:creationId xmlns:a16="http://schemas.microsoft.com/office/drawing/2014/main" id="{03C15A31-7BAA-4B5C-AA99-E334451FDD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00" y="0"/>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2" name="TxtPlaceholderChapterTitle"/>
          <p:cNvSpPr>
            <a:spLocks noGrp="1"/>
          </p:cNvSpPr>
          <p:nvPr>
            <p:ph type="title" hasCustomPrompt="1"/>
          </p:nvPr>
        </p:nvSpPr>
        <p:spPr>
          <a:xfrm>
            <a:off x="666000" y="630000"/>
            <a:ext cx="8946000" cy="324000"/>
          </a:xfrm>
        </p:spPr>
        <p:txBody>
          <a:bodyPr vert="horz" wrap="none" lIns="0" tIns="0" rIns="0" bIns="0" rtlCol="0" anchor="b" anchorCtr="0">
            <a:noAutofit/>
          </a:bodyPr>
          <a:lstStyle>
            <a:lvl1pPr>
              <a:defRPr lang="de-DE" sz="2000" dirty="0">
                <a:solidFill>
                  <a:srgbClr val="B70032"/>
                </a:solidFill>
                <a:ea typeface="Verdana" panose="020B0604030504040204" pitchFamily="34" charset="0"/>
                <a:cs typeface="Verdana" panose="020B0604030504040204" pitchFamily="34" charset="0"/>
              </a:defRPr>
            </a:lvl1pPr>
          </a:lstStyle>
          <a:p>
            <a:pPr marL="0" lvl="0" indent="0">
              <a:lnSpc>
                <a:spcPct val="100000"/>
              </a:lnSpc>
              <a:spcBef>
                <a:spcPts val="800"/>
              </a:spcBef>
              <a:buClr>
                <a:srgbClr val="B70032"/>
              </a:buClr>
              <a:buSzPct val="25000"/>
              <a:buFont typeface="Arial" panose="020B0604020202020204" pitchFamily="34" charset="0"/>
            </a:pPr>
            <a:r>
              <a:rPr lang="en-US" dirty="0"/>
              <a:t>Slide Headline (20 </a:t>
            </a:r>
            <a:r>
              <a:rPr lang="en-US" dirty="0" err="1"/>
              <a:t>pt</a:t>
            </a:r>
            <a:r>
              <a:rPr lang="en-US" dirty="0"/>
              <a:t>)</a:t>
            </a:r>
            <a:endParaRPr lang="de-DE" dirty="0"/>
          </a:p>
        </p:txBody>
      </p:sp>
      <p:pic>
        <p:nvPicPr>
          <p:cNvPr id="8" name="ImgVectorLogo">
            <a:extLst>
              <a:ext uri="{FF2B5EF4-FFF2-40B4-BE49-F238E27FC236}">
                <a16:creationId xmlns:a16="http://schemas.microsoft.com/office/drawing/2014/main" id="{F99E46FA-4CFF-4B41-BAEB-6EE9F024C2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10" name="TxtPlaceholderCopyrightDateVersion">
            <a:extLst>
              <a:ext uri="{FF2B5EF4-FFF2-40B4-BE49-F238E27FC236}">
                <a16:creationId xmlns:a16="http://schemas.microsoft.com/office/drawing/2014/main" id="{9A38AD55-FDE6-41A4-9FA2-2D9BCCFD5915}"/>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981147547"/>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Vector Grid 10x5">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
        <p:nvSpPr>
          <p:cNvPr id="6" name="TxtPlaceholderCopyrightDateVersion">
            <a:extLst>
              <a:ext uri="{FF2B5EF4-FFF2-40B4-BE49-F238E27FC236}">
                <a16:creationId xmlns:a16="http://schemas.microsoft.com/office/drawing/2014/main" id="{9FD6BC83-3B0D-4360-9392-328794CB5C44}"/>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678828400"/>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pos="1063">
          <p15:clr>
            <a:srgbClr val="92C255"/>
          </p15:clr>
        </p15:guide>
        <p15:guide id="8" pos="1109">
          <p15:clr>
            <a:srgbClr val="92C255"/>
          </p15:clr>
        </p15:guide>
        <p15:guide id="9" pos="1753">
          <p15:clr>
            <a:srgbClr val="92C255"/>
          </p15:clr>
        </p15:guide>
        <p15:guide id="10" pos="1797">
          <p15:clr>
            <a:srgbClr val="92C255"/>
          </p15:clr>
        </p15:guide>
        <p15:guide id="11" pos="2441">
          <p15:clr>
            <a:srgbClr val="92C255"/>
          </p15:clr>
        </p15:guide>
        <p15:guide id="12" pos="2485">
          <p15:clr>
            <a:srgbClr val="92C255"/>
          </p15:clr>
        </p15:guide>
        <p15:guide id="13" pos="3129">
          <p15:clr>
            <a:srgbClr val="92C255"/>
          </p15:clr>
        </p15:guide>
        <p15:guide id="14" pos="3173">
          <p15:clr>
            <a:srgbClr val="92C255"/>
          </p15:clr>
        </p15:guide>
        <p15:guide id="15" pos="3817">
          <p15:clr>
            <a:srgbClr val="92C255"/>
          </p15:clr>
        </p15:guide>
        <p15:guide id="16" pos="3861">
          <p15:clr>
            <a:srgbClr val="92C255"/>
          </p15:clr>
        </p15:guide>
        <p15:guide id="17" pos="4505">
          <p15:clr>
            <a:srgbClr val="92C255"/>
          </p15:clr>
        </p15:guide>
        <p15:guide id="18" pos="4549">
          <p15:clr>
            <a:srgbClr val="92C255"/>
          </p15:clr>
        </p15:guide>
        <p15:guide id="19" pos="5193">
          <p15:clr>
            <a:srgbClr val="92C255"/>
          </p15:clr>
        </p15:guide>
        <p15:guide id="20" pos="5237">
          <p15:clr>
            <a:srgbClr val="92C255"/>
          </p15:clr>
        </p15:guide>
        <p15:guide id="21" pos="5881">
          <p15:clr>
            <a:srgbClr val="92C255"/>
          </p15:clr>
        </p15:guide>
        <p15:guide id="22" pos="5925">
          <p15:clr>
            <a:srgbClr val="92C255"/>
          </p15:clr>
        </p15:guide>
        <p15:guide id="23" pos="6569">
          <p15:clr>
            <a:srgbClr val="92C255"/>
          </p15:clr>
        </p15:guide>
        <p15:guide id="24" pos="6613">
          <p15:clr>
            <a:srgbClr val="92C255"/>
          </p15:clr>
        </p15:guide>
        <p15:guide id="25" orient="horz" pos="1415">
          <p15:clr>
            <a:srgbClr val="92C255"/>
          </p15:clr>
        </p15:guide>
        <p15:guide id="26" orient="horz" pos="1461">
          <p15:clr>
            <a:srgbClr val="92C255"/>
          </p15:clr>
        </p15:guide>
        <p15:guide id="27" orient="horz" pos="2082">
          <p15:clr>
            <a:srgbClr val="92C255"/>
          </p15:clr>
        </p15:guide>
        <p15:guide id="28" orient="horz" pos="2125">
          <p15:clr>
            <a:srgbClr val="92C255"/>
          </p15:clr>
        </p15:guide>
        <p15:guide id="29" orient="horz" pos="2746">
          <p15:clr>
            <a:srgbClr val="92C255"/>
          </p15:clr>
        </p15:guide>
        <p15:guide id="30" orient="horz" pos="2789">
          <p15:clr>
            <a:srgbClr val="92C255"/>
          </p15:clr>
        </p15:guide>
        <p15:guide id="31" orient="horz" pos="3410">
          <p15:clr>
            <a:srgbClr val="92C255"/>
          </p15:clr>
        </p15:guide>
        <p15:guide id="32" orient="horz" pos="3453">
          <p15:clr>
            <a:srgbClr val="92C255"/>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Background Vector">
    <p:spTree>
      <p:nvGrpSpPr>
        <p:cNvPr id="1" name=""/>
        <p:cNvGrpSpPr/>
        <p:nvPr/>
      </p:nvGrpSpPr>
      <p:grpSpPr>
        <a:xfrm>
          <a:off x="0" y="0"/>
          <a:ext cx="0" cy="0"/>
          <a:chOff x="0" y="0"/>
          <a:chExt cx="0" cy="0"/>
        </a:xfrm>
      </p:grpSpPr>
      <p:pic>
        <p:nvPicPr>
          <p:cNvPr id="12" name="ImgBackground">
            <a:extLst>
              <a:ext uri="{FF2B5EF4-FFF2-40B4-BE49-F238E27FC236}">
                <a16:creationId xmlns:a16="http://schemas.microsoft.com/office/drawing/2014/main" id="{B1894F6C-130C-41E3-847B-EF27B92CB6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 y="1"/>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pic>
        <p:nvPicPr>
          <p:cNvPr id="8" name="ImgVectorLogo">
            <a:extLst>
              <a:ext uri="{FF2B5EF4-FFF2-40B4-BE49-F238E27FC236}">
                <a16:creationId xmlns:a16="http://schemas.microsoft.com/office/drawing/2014/main" id="{007CB8FE-DEB6-4E0F-A9EA-D7C4E1700D8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10" name="TxtPlaceholderCopyrightDateVersion">
            <a:extLst>
              <a:ext uri="{FF2B5EF4-FFF2-40B4-BE49-F238E27FC236}">
                <a16:creationId xmlns:a16="http://schemas.microsoft.com/office/drawing/2014/main" id="{D4F0EF03-1449-4445-81C5-BBBBF147A84C}"/>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2450650967"/>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Vector">
    <p:spTree>
      <p:nvGrpSpPr>
        <p:cNvPr id="1" name=""/>
        <p:cNvGrpSpPr/>
        <p:nvPr/>
      </p:nvGrpSpPr>
      <p:grpSpPr>
        <a:xfrm>
          <a:off x="0" y="0"/>
          <a:ext cx="0" cy="0"/>
          <a:chOff x="0" y="0"/>
          <a:chExt cx="0" cy="0"/>
        </a:xfrm>
      </p:grpSpPr>
      <p:sp>
        <p:nvSpPr>
          <p:cNvPr id="4" name="ImgPlaceholderImage">
            <a:extLst>
              <a:ext uri="{FF2B5EF4-FFF2-40B4-BE49-F238E27FC236}">
                <a16:creationId xmlns:a16="http://schemas.microsoft.com/office/drawing/2014/main" id="{B86D8BDC-D3ED-4960-9DC0-BC73A8E8D17D}"/>
              </a:ext>
            </a:extLst>
          </p:cNvPr>
          <p:cNvSpPr>
            <a:spLocks noGrp="1"/>
          </p:cNvSpPr>
          <p:nvPr>
            <p:ph type="pic" sz="quarter" idx="14" hasCustomPrompt="1"/>
          </p:nvPr>
        </p:nvSpPr>
        <p:spPr>
          <a:xfrm>
            <a:off x="666000" y="1260000"/>
            <a:ext cx="1087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5" name="TxtPlaceholderCopyrightDateVersion">
            <a:extLst>
              <a:ext uri="{FF2B5EF4-FFF2-40B4-BE49-F238E27FC236}">
                <a16:creationId xmlns:a16="http://schemas.microsoft.com/office/drawing/2014/main" id="{0E0A0104-D433-4827-BADF-0282840FB364}"/>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484505061"/>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Slide Vector">
    <p:spTree>
      <p:nvGrpSpPr>
        <p:cNvPr id="1" name=""/>
        <p:cNvGrpSpPr/>
        <p:nvPr/>
      </p:nvGrpSpPr>
      <p:grpSpPr>
        <a:xfrm>
          <a:off x="0" y="0"/>
          <a:ext cx="0" cy="0"/>
          <a:chOff x="0" y="0"/>
          <a:chExt cx="0" cy="0"/>
        </a:xfrm>
      </p:grpSpPr>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4" name="TxtPlaceholderCopyrightDateVersion">
            <a:extLst>
              <a:ext uri="{FF2B5EF4-FFF2-40B4-BE49-F238E27FC236}">
                <a16:creationId xmlns:a16="http://schemas.microsoft.com/office/drawing/2014/main" id="{11FE861D-A0F2-4C80-8BBA-088FB0A25DB4}"/>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2871145124"/>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Text Boxes Vector">
    <p:spTree>
      <p:nvGrpSpPr>
        <p:cNvPr id="1" name=""/>
        <p:cNvGrpSpPr/>
        <p:nvPr/>
      </p:nvGrpSpPr>
      <p:grpSpPr>
        <a:xfrm>
          <a:off x="0" y="0"/>
          <a:ext cx="0" cy="0"/>
          <a:chOff x="0" y="0"/>
          <a:chExt cx="0" cy="0"/>
        </a:xfrm>
      </p:grpSpPr>
      <p:sp>
        <p:nvSpPr>
          <p:cNvPr id="5" name="TxtPlaceholderTextRight">
            <a:extLst>
              <a:ext uri="{FF2B5EF4-FFF2-40B4-BE49-F238E27FC236}">
                <a16:creationId xmlns:a16="http://schemas.microsoft.com/office/drawing/2014/main" id="{AB459849-D8B7-4780-809C-95EE9FC9A307}"/>
              </a:ext>
            </a:extLst>
          </p:cNvPr>
          <p:cNvSpPr>
            <a:spLocks noGrp="1"/>
          </p:cNvSpPr>
          <p:nvPr>
            <p:ph sz="quarter" idx="14" hasCustomPrompt="1"/>
          </p:nvPr>
        </p:nvSpPr>
        <p:spPr>
          <a:xfrm>
            <a:off x="6246000" y="1260000"/>
            <a:ext cx="5292000" cy="5220000"/>
          </a:xfrm>
        </p:spPr>
        <p:txBody>
          <a:bodyPr/>
          <a:lstStyle>
            <a:lvl1pPr>
              <a:defRPr/>
            </a:lvl1pPr>
          </a:lstStyle>
          <a:p>
            <a:pPr lvl="0"/>
            <a:r>
              <a:rPr lang="en-US" dirty="0"/>
              <a:t>Click to add text</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6" name="TxtPlaceholderCopyrightDateVersion">
            <a:extLst>
              <a:ext uri="{FF2B5EF4-FFF2-40B4-BE49-F238E27FC236}">
                <a16:creationId xmlns:a16="http://schemas.microsoft.com/office/drawing/2014/main" id="{F66DE68B-7A47-4E38-898E-A196D4D65416}"/>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794902189"/>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ox Left, Image Right Vector">
    <p:spTree>
      <p:nvGrpSpPr>
        <p:cNvPr id="1" name=""/>
        <p:cNvGrpSpPr/>
        <p:nvPr/>
      </p:nvGrpSpPr>
      <p:grpSpPr>
        <a:xfrm>
          <a:off x="0" y="0"/>
          <a:ext cx="0" cy="0"/>
          <a:chOff x="0" y="0"/>
          <a:chExt cx="0" cy="0"/>
        </a:xfrm>
      </p:grpSpPr>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D28EC85E-2BAF-4358-AD8B-F47FFEF65573}"/>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064217502"/>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Images,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6" name="ImgPlaceholderImageLeft">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473CC2AF-5C12-4BA1-A823-47ECABF682E8}"/>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833088253"/>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xtPageNumber">
            <a:extLst>
              <a:ext uri="{FF2B5EF4-FFF2-40B4-BE49-F238E27FC236}">
                <a16:creationId xmlns:a16="http://schemas.microsoft.com/office/drawing/2014/main" id="{449BEC1A-764D-41BE-A802-C30D12F31537}"/>
              </a:ext>
            </a:extLst>
          </p:cNvPr>
          <p:cNvSpPr/>
          <p:nvPr/>
        </p:nvSpPr>
        <p:spPr>
          <a:xfrm>
            <a:off x="0" y="6480000"/>
            <a:ext cx="666000" cy="378000"/>
          </a:xfrm>
          <a:prstGeom prst="rect">
            <a:avLst/>
          </a:prstGeom>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
                <a:srgbClr val="B70032"/>
              </a:buClr>
              <a:buSzPct val="75000"/>
              <a:buFontTx/>
              <a:buNone/>
              <a:tabLst/>
              <a:defRPr/>
            </a:pPr>
            <a:fld id="{347D3014-658D-41E0-862C-B4B0503BE6D5}" type="slidenum">
              <a:rPr kumimoji="0" lang="en-US" sz="900" b="0" i="0" u="none" strike="noStrike" kern="0" cap="none" spc="0" normalizeH="0" baseline="0" noProof="0" smtClean="0">
                <a:ln>
                  <a:noFill/>
                </a:ln>
                <a:solidFill>
                  <a:prstClr val="black"/>
                </a:solidFill>
                <a:effectLst/>
                <a:uLnTx/>
                <a:uFillTx/>
                <a:latin typeface="Verdana"/>
                <a:ea typeface="+mn-ea"/>
                <a:cs typeface="Verdana" panose="020B0604030504040204" pitchFamily="34" charset="0"/>
              </a:rPr>
              <a:t>‹#›</a:t>
            </a:fld>
            <a:endParaRPr kumimoji="0" lang="en-US" sz="900" b="0" i="0" u="none" strike="noStrike" kern="0" cap="none" spc="0" normalizeH="0" baseline="0" noProof="0" dirty="0">
              <a:ln>
                <a:noFill/>
              </a:ln>
              <a:solidFill>
                <a:prstClr val="black"/>
              </a:solidFill>
              <a:effectLst/>
              <a:uLnTx/>
              <a:uFillTx/>
              <a:latin typeface="Verdana"/>
              <a:ea typeface="+mn-ea"/>
              <a:cs typeface="Verdana" panose="020B0604030504040204" pitchFamily="34" charset="0"/>
            </a:endParaRPr>
          </a:p>
        </p:txBody>
      </p:sp>
      <p:sp>
        <p:nvSpPr>
          <p:cNvPr id="10" name="animationMarker" hidden="1">
            <a:extLst>
              <a:ext uri="{FF2B5EF4-FFF2-40B4-BE49-F238E27FC236}">
                <a16:creationId xmlns:a16="http://schemas.microsoft.com/office/drawing/2014/main" id="{4A9D8373-5E56-44E9-A91C-D331FDD64803}"/>
              </a:ext>
            </a:extLst>
          </p:cNvPr>
          <p:cNvSpPr>
            <a:spLocks noChangeAspect="1"/>
          </p:cNvSpPr>
          <p:nvPr/>
        </p:nvSpPr>
        <p:spPr bwMode="auto">
          <a:xfrm rot="5400000">
            <a:off x="11681601" y="6618000"/>
            <a:ext cx="144000" cy="108000"/>
          </a:xfrm>
          <a:prstGeom prst="triangle">
            <a:avLst/>
          </a:prstGeom>
          <a:solidFill>
            <a:srgbClr val="909090"/>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de-DE" sz="2100" b="0" i="0" u="none" strike="noStrike" kern="1200" cap="none" spc="0" normalizeH="0" baseline="0" noProof="0">
              <a:ln>
                <a:noFill/>
              </a:ln>
              <a:solidFill>
                <a:prstClr val="black"/>
              </a:solidFill>
              <a:effectLst/>
              <a:uLnTx/>
              <a:uFillTx/>
              <a:latin typeface="Verdana" pitchFamily="34" charset="0"/>
              <a:ea typeface="+mn-ea"/>
              <a:cs typeface="+mn-cs"/>
            </a:endParaRPr>
          </a:p>
        </p:txBody>
      </p:sp>
      <p:sp>
        <p:nvSpPr>
          <p:cNvPr id="3" name="TxtPlaceholderContent">
            <a:extLst>
              <a:ext uri="{FF2B5EF4-FFF2-40B4-BE49-F238E27FC236}">
                <a16:creationId xmlns:a16="http://schemas.microsoft.com/office/drawing/2014/main" id="{187DBE62-BB76-47C1-9C50-F165FE704F93}"/>
              </a:ext>
            </a:extLst>
          </p:cNvPr>
          <p:cNvSpPr>
            <a:spLocks noGrp="1"/>
          </p:cNvSpPr>
          <p:nvPr>
            <p:ph type="body" idx="1"/>
          </p:nvPr>
        </p:nvSpPr>
        <p:spPr>
          <a:xfrm>
            <a:off x="666000" y="1260000"/>
            <a:ext cx="10872000" cy="5220000"/>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sz="1400" dirty="0"/>
              <a:t>Seventh Level</a:t>
            </a:r>
          </a:p>
          <a:p>
            <a:pPr lvl="7"/>
            <a:r>
              <a:rPr lang="en-US" dirty="0"/>
              <a:t>Eighth Level</a:t>
            </a:r>
          </a:p>
          <a:p>
            <a:pPr lvl="8"/>
            <a:r>
              <a:rPr lang="en-US" dirty="0"/>
              <a:t>Ninth Level</a:t>
            </a:r>
            <a:endParaRPr lang="de-DE" dirty="0"/>
          </a:p>
        </p:txBody>
      </p:sp>
      <p:sp>
        <p:nvSpPr>
          <p:cNvPr id="2" name="TxtPlaceholderChapterTitle">
            <a:extLst>
              <a:ext uri="{FF2B5EF4-FFF2-40B4-BE49-F238E27FC236}">
                <a16:creationId xmlns:a16="http://schemas.microsoft.com/office/drawing/2014/main" id="{8B0CB0FB-2461-46AB-9469-E4F90456583B}"/>
              </a:ext>
            </a:extLst>
          </p:cNvPr>
          <p:cNvSpPr>
            <a:spLocks noGrp="1"/>
          </p:cNvSpPr>
          <p:nvPr>
            <p:ph type="title"/>
          </p:nvPr>
        </p:nvSpPr>
        <p:spPr>
          <a:xfrm>
            <a:off x="666000" y="252000"/>
            <a:ext cx="8946000" cy="288000"/>
          </a:xfrm>
          <a:prstGeom prst="rect">
            <a:avLst/>
          </a:prstGeom>
        </p:spPr>
        <p:txBody>
          <a:bodyPr vert="horz" wrap="none" lIns="0" tIns="0" rIns="0" bIns="0" rtlCol="0" anchor="b" anchorCtr="0">
            <a:noAutofit/>
          </a:bodyPr>
          <a:lstStyle/>
          <a:p>
            <a:r>
              <a:rPr lang="en-US" dirty="0"/>
              <a:t>Chapter Headline / Presentation Title (16pt, 47% Gray)</a:t>
            </a:r>
            <a:endParaRPr lang="de-DE" dirty="0"/>
          </a:p>
        </p:txBody>
      </p:sp>
      <p:pic>
        <p:nvPicPr>
          <p:cNvPr id="12" name="ImgVectorLogo">
            <a:extLst>
              <a:ext uri="{FF2B5EF4-FFF2-40B4-BE49-F238E27FC236}">
                <a16:creationId xmlns:a16="http://schemas.microsoft.com/office/drawing/2014/main" id="{60875688-83AC-44B9-8D2D-08D35651BC0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615242695"/>
      </p:ext>
    </p:extLst>
  </p:cSld>
  <p:clrMap bg1="lt1" tx1="dk1" bg2="lt2" tx2="dk2" accent1="accent1" accent2="accent2" accent3="accent3" accent4="accent4" accent5="accent5" accent6="accent6" hlink="hlink" folHlink="fol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 id="2147484791" r:id="rId12"/>
    <p:sldLayoutId id="2147484792" r:id="rId13"/>
    <p:sldLayoutId id="2147484793" r:id="rId14"/>
  </p:sldLayoutIdLst>
  <p:txStyles>
    <p:titleStyle>
      <a:lvl1pPr algn="l" defTabSz="914400" rtl="0" eaLnBrk="1" latinLnBrk="0" hangingPunct="1">
        <a:lnSpc>
          <a:spcPct val="90000"/>
        </a:lnSpc>
        <a:spcBef>
          <a:spcPct val="0"/>
        </a:spcBef>
        <a:buNone/>
        <a:defRPr sz="1600" kern="1200">
          <a:solidFill>
            <a:srgbClr val="B1B6BA"/>
          </a:solidFill>
          <a:latin typeface="+mj-lt"/>
          <a:ea typeface="+mj-ea"/>
          <a:cs typeface="+mj-cs"/>
        </a:defRPr>
      </a:lvl1pPr>
    </p:titleStyle>
    <p:body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xtPageNumber">
            <a:extLst>
              <a:ext uri="{FF2B5EF4-FFF2-40B4-BE49-F238E27FC236}">
                <a16:creationId xmlns:a16="http://schemas.microsoft.com/office/drawing/2014/main" id="{449BEC1A-764D-41BE-A802-C30D12F31537}"/>
              </a:ext>
            </a:extLst>
          </p:cNvPr>
          <p:cNvSpPr/>
          <p:nvPr/>
        </p:nvSpPr>
        <p:spPr>
          <a:xfrm>
            <a:off x="0" y="6480000"/>
            <a:ext cx="666000" cy="378000"/>
          </a:xfrm>
          <a:prstGeom prst="rect">
            <a:avLst/>
          </a:prstGeom>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
                <a:srgbClr val="B70032"/>
              </a:buClr>
              <a:buSzPct val="75000"/>
              <a:buFontTx/>
              <a:buNone/>
              <a:tabLst/>
              <a:defRPr/>
            </a:pPr>
            <a:fld id="{FBC69421-E066-405F-A78B-27593B3E4AFD}" type="slidenum">
              <a:rPr kumimoji="0" lang="en-US" sz="900" b="0" i="0" u="none" strike="noStrike" kern="0" cap="none" spc="0" normalizeH="0" baseline="0" noProof="0" smtClean="0">
                <a:ln>
                  <a:noFill/>
                </a:ln>
                <a:solidFill>
                  <a:prstClr val="black"/>
                </a:solidFill>
                <a:effectLst/>
                <a:uLnTx/>
                <a:uFillTx/>
                <a:latin typeface="Verdana"/>
                <a:ea typeface="+mn-ea"/>
                <a:cs typeface="Verdana" panose="020B0604030504040204" pitchFamily="34" charset="0"/>
              </a:rPr>
              <a:t>‹#›</a:t>
            </a:fld>
            <a:endParaRPr kumimoji="0" lang="en-US" sz="900" b="0" i="0" u="none" strike="noStrike" kern="0" cap="none" spc="0" normalizeH="0" baseline="0" noProof="0" dirty="0">
              <a:ln>
                <a:noFill/>
              </a:ln>
              <a:solidFill>
                <a:prstClr val="black"/>
              </a:solidFill>
              <a:effectLst/>
              <a:uLnTx/>
              <a:uFillTx/>
              <a:latin typeface="Verdana"/>
              <a:ea typeface="+mn-ea"/>
              <a:cs typeface="Verdana" panose="020B0604030504040204" pitchFamily="34" charset="0"/>
            </a:endParaRPr>
          </a:p>
        </p:txBody>
      </p:sp>
      <p:sp>
        <p:nvSpPr>
          <p:cNvPr id="10" name="animationMarker" hidden="1">
            <a:extLst>
              <a:ext uri="{FF2B5EF4-FFF2-40B4-BE49-F238E27FC236}">
                <a16:creationId xmlns:a16="http://schemas.microsoft.com/office/drawing/2014/main" id="{4A9D8373-5E56-44E9-A91C-D331FDD64803}"/>
              </a:ext>
            </a:extLst>
          </p:cNvPr>
          <p:cNvSpPr>
            <a:spLocks noChangeAspect="1"/>
          </p:cNvSpPr>
          <p:nvPr/>
        </p:nvSpPr>
        <p:spPr bwMode="auto">
          <a:xfrm rot="5400000">
            <a:off x="11681601" y="6618000"/>
            <a:ext cx="144000" cy="108000"/>
          </a:xfrm>
          <a:prstGeom prst="triangle">
            <a:avLst/>
          </a:prstGeom>
          <a:solidFill>
            <a:srgbClr val="909090"/>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de-DE" sz="2100" b="0" i="0" u="none" strike="noStrike" kern="1200" cap="none" spc="0" normalizeH="0" baseline="0" noProof="0">
              <a:ln>
                <a:noFill/>
              </a:ln>
              <a:solidFill>
                <a:prstClr val="black"/>
              </a:solidFill>
              <a:effectLst/>
              <a:uLnTx/>
              <a:uFillTx/>
              <a:latin typeface="Verdana" pitchFamily="34" charset="0"/>
              <a:ea typeface="+mn-ea"/>
              <a:cs typeface="+mn-cs"/>
            </a:endParaRPr>
          </a:p>
        </p:txBody>
      </p:sp>
      <p:sp>
        <p:nvSpPr>
          <p:cNvPr id="3" name="TxtPlaceholderContent">
            <a:extLst>
              <a:ext uri="{FF2B5EF4-FFF2-40B4-BE49-F238E27FC236}">
                <a16:creationId xmlns:a16="http://schemas.microsoft.com/office/drawing/2014/main" id="{187DBE62-BB76-47C1-9C50-F165FE704F93}"/>
              </a:ext>
            </a:extLst>
          </p:cNvPr>
          <p:cNvSpPr>
            <a:spLocks noGrp="1"/>
          </p:cNvSpPr>
          <p:nvPr>
            <p:ph type="body" idx="1"/>
          </p:nvPr>
        </p:nvSpPr>
        <p:spPr>
          <a:xfrm>
            <a:off x="666000" y="1260000"/>
            <a:ext cx="10872000" cy="5220000"/>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sz="1400" dirty="0"/>
              <a:t>Seventh Level</a:t>
            </a:r>
          </a:p>
          <a:p>
            <a:pPr lvl="7"/>
            <a:r>
              <a:rPr lang="en-US" dirty="0"/>
              <a:t>Eighth Level</a:t>
            </a:r>
          </a:p>
          <a:p>
            <a:pPr lvl="8"/>
            <a:r>
              <a:rPr lang="en-US" dirty="0"/>
              <a:t>Ninth Level</a:t>
            </a:r>
            <a:endParaRPr lang="de-DE" dirty="0"/>
          </a:p>
        </p:txBody>
      </p:sp>
      <p:sp>
        <p:nvSpPr>
          <p:cNvPr id="2" name="TxtPlaceholderChapterTitle">
            <a:extLst>
              <a:ext uri="{FF2B5EF4-FFF2-40B4-BE49-F238E27FC236}">
                <a16:creationId xmlns:a16="http://schemas.microsoft.com/office/drawing/2014/main" id="{8B0CB0FB-2461-46AB-9469-E4F90456583B}"/>
              </a:ext>
            </a:extLst>
          </p:cNvPr>
          <p:cNvSpPr>
            <a:spLocks noGrp="1"/>
          </p:cNvSpPr>
          <p:nvPr>
            <p:ph type="title"/>
          </p:nvPr>
        </p:nvSpPr>
        <p:spPr>
          <a:xfrm>
            <a:off x="666000" y="252000"/>
            <a:ext cx="8946000" cy="288000"/>
          </a:xfrm>
          <a:prstGeom prst="rect">
            <a:avLst/>
          </a:prstGeom>
        </p:spPr>
        <p:txBody>
          <a:bodyPr vert="horz" wrap="none" lIns="0" tIns="0" rIns="0" bIns="0" rtlCol="0" anchor="b" anchorCtr="0">
            <a:noAutofit/>
          </a:bodyPr>
          <a:lstStyle/>
          <a:p>
            <a:r>
              <a:rPr lang="en-US" dirty="0"/>
              <a:t>Chapter Headline / Presentation Title (16pt, 47% Gray)</a:t>
            </a:r>
            <a:endParaRPr lang="de-DE" dirty="0"/>
          </a:p>
        </p:txBody>
      </p:sp>
      <p:pic>
        <p:nvPicPr>
          <p:cNvPr id="12" name="ImgVectorLogo">
            <a:extLst>
              <a:ext uri="{FF2B5EF4-FFF2-40B4-BE49-F238E27FC236}">
                <a16:creationId xmlns:a16="http://schemas.microsoft.com/office/drawing/2014/main" id="{60875688-83AC-44B9-8D2D-08D35651BC0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131754997"/>
      </p:ext>
    </p:extLst>
  </p:cSld>
  <p:clrMap bg1="lt1" tx1="dk1" bg2="lt2" tx2="dk2" accent1="accent1" accent2="accent2" accent3="accent3" accent4="accent4" accent5="accent5" accent6="accent6" hlink="hlink" folHlink="folHlink"/>
  <p:sldLayoutIdLst>
    <p:sldLayoutId id="2147484795" r:id="rId1"/>
    <p:sldLayoutId id="2147484796" r:id="rId2"/>
    <p:sldLayoutId id="2147484797" r:id="rId3"/>
    <p:sldLayoutId id="2147484798" r:id="rId4"/>
    <p:sldLayoutId id="2147484799" r:id="rId5"/>
    <p:sldLayoutId id="2147484800" r:id="rId6"/>
    <p:sldLayoutId id="2147484801" r:id="rId7"/>
    <p:sldLayoutId id="2147484802" r:id="rId8"/>
    <p:sldLayoutId id="2147484803" r:id="rId9"/>
    <p:sldLayoutId id="2147484804" r:id="rId10"/>
    <p:sldLayoutId id="2147484805" r:id="rId11"/>
    <p:sldLayoutId id="2147484806" r:id="rId12"/>
    <p:sldLayoutId id="2147484807" r:id="rId13"/>
    <p:sldLayoutId id="2147484808" r:id="rId14"/>
  </p:sldLayoutIdLst>
  <p:txStyles>
    <p:titleStyle>
      <a:lvl1pPr algn="l" defTabSz="914400" rtl="0" eaLnBrk="1" latinLnBrk="0" hangingPunct="1">
        <a:lnSpc>
          <a:spcPct val="90000"/>
        </a:lnSpc>
        <a:spcBef>
          <a:spcPct val="0"/>
        </a:spcBef>
        <a:buNone/>
        <a:defRPr sz="1600" kern="1200">
          <a:solidFill>
            <a:srgbClr val="B1B6BA"/>
          </a:solidFill>
          <a:latin typeface="+mj-lt"/>
          <a:ea typeface="+mj-ea"/>
          <a:cs typeface="+mj-cs"/>
        </a:defRPr>
      </a:lvl1pPr>
    </p:titleStyle>
    <p:body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training@us.vector.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mailto:support@vectorcast.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mailto:eu_support@vectorcast.com"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lua.org/download.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www.lua.org/test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comments" Target="../comments/comment6.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comments" Target="../comments/comment7.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12.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notesSlide" Target="../notesSlides/notesSlide6.xml"/><Relationship Id="rId2" Type="http://schemas.openxmlformats.org/officeDocument/2006/relationships/tags" Target="../tags/tag4.xml"/><Relationship Id="rId16" Type="http://schemas.openxmlformats.org/officeDocument/2006/relationships/image" Target="../media/image15.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slideLayout" Target="../slideLayouts/slideLayout6.xml"/><Relationship Id="rId5" Type="http://schemas.openxmlformats.org/officeDocument/2006/relationships/tags" Target="../tags/tag7.xml"/><Relationship Id="rId15" Type="http://schemas.openxmlformats.org/officeDocument/2006/relationships/image" Target="../media/image14.png"/><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16.xml"/><Relationship Id="rId4" Type="http://schemas.openxmlformats.org/officeDocument/2006/relationships/comments" Target="../comments/comment9.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21.xml"/><Relationship Id="rId4" Type="http://schemas.openxmlformats.org/officeDocument/2006/relationships/comments" Target="../comments/commen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PARALLEL-TEST.pptx"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comments" Target="../comments/comment12.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comments" Target="../comments/comment13.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kb.vector.com/" TargetMode="External"/><Relationship Id="rId3" Type="http://schemas.openxmlformats.org/officeDocument/2006/relationships/hyperlink" Target="https://www.vector.com/" TargetMode="External"/><Relationship Id="rId7" Type="http://schemas.openxmlformats.org/officeDocument/2006/relationships/hyperlink" Target="https://www.vector.com/int/en/events/overview/"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mailto:support@us.vector.com" TargetMode="External"/><Relationship Id="rId5" Type="http://schemas.openxmlformats.org/officeDocument/2006/relationships/hyperlink" Target="mailto:support@%3CCountryCode%3E.vector.com" TargetMode="External"/><Relationship Id="rId10" Type="http://schemas.openxmlformats.org/officeDocument/2006/relationships/hyperlink" Target="https://www.linkedin.com/company/vector-north-america" TargetMode="External"/><Relationship Id="rId4" Type="http://schemas.openxmlformats.org/officeDocument/2006/relationships/hyperlink" Target="mailto:support@vector.com" TargetMode="External"/><Relationship Id="rId9" Type="http://schemas.openxmlformats.org/officeDocument/2006/relationships/hyperlink" Target="https://www.youtube.com/user/vectorchannel"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err="1"/>
              <a:t>VectorCAST</a:t>
            </a:r>
            <a:r>
              <a:rPr lang="en-US" dirty="0"/>
              <a:t> Workflow Training</a:t>
            </a:r>
          </a:p>
        </p:txBody>
      </p:sp>
      <p:sp>
        <p:nvSpPr>
          <p:cNvPr id="11" name="Titel 8"/>
          <p:cNvSpPr>
            <a:spLocks noGrp="1"/>
          </p:cNvSpPr>
          <p:nvPr>
            <p:ph type="title"/>
          </p:nvPr>
        </p:nvSpPr>
        <p:spPr/>
        <p:txBody>
          <a:bodyPr/>
          <a:lstStyle/>
          <a:p>
            <a:r>
              <a:rPr lang="en-US" dirty="0"/>
              <a:t>Software Test Automation for High Quality Software</a:t>
            </a:r>
          </a:p>
        </p:txBody>
      </p:sp>
      <p:pic>
        <p:nvPicPr>
          <p:cNvPr id="5" name="Picture Placeholder 4">
            <a:extLst>
              <a:ext uri="{FF2B5EF4-FFF2-40B4-BE49-F238E27FC236}">
                <a16:creationId xmlns:a16="http://schemas.microsoft.com/office/drawing/2014/main" id="{4C3790E2-4A8E-48FE-A193-1E933FD86F0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p:spPr>
      </p:pic>
    </p:spTree>
    <p:extLst>
      <p:ext uri="{BB962C8B-B14F-4D97-AF65-F5344CB8AC3E}">
        <p14:creationId xmlns:p14="http://schemas.microsoft.com/office/powerpoint/2010/main" val="3044764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Workflow Training Overview</a:t>
            </a:r>
          </a:p>
        </p:txBody>
      </p:sp>
      <p:sp>
        <p:nvSpPr>
          <p:cNvPr id="11" name="Titel 8"/>
          <p:cNvSpPr>
            <a:spLocks noGrp="1"/>
          </p:cNvSpPr>
          <p:nvPr>
            <p:ph type="title"/>
          </p:nvPr>
        </p:nvSpPr>
        <p:spPr/>
        <p:txBody>
          <a:bodyPr/>
          <a:lstStyle/>
          <a:p>
            <a:r>
              <a:rPr lang="en-US" dirty="0"/>
              <a:t>VectorCAST</a:t>
            </a:r>
          </a:p>
        </p:txBody>
      </p:sp>
      <p:sp>
        <p:nvSpPr>
          <p:cNvPr id="3" name="Picture Placeholder 2">
            <a:extLst>
              <a:ext uri="{FF2B5EF4-FFF2-40B4-BE49-F238E27FC236}">
                <a16:creationId xmlns:a16="http://schemas.microsoft.com/office/drawing/2014/main" id="{D22C6B5B-DF13-49CE-AE94-54C398EECFC3}"/>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B8797EDF-957F-43AB-BB39-37FE0FD7B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4550201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177B354-A694-4883-B539-40F771AD21CF}"/>
              </a:ext>
            </a:extLst>
          </p:cNvPr>
          <p:cNvPicPr>
            <a:picLocks noGrp="1" noChangeAspect="1"/>
          </p:cNvPicPr>
          <p:nvPr>
            <p:ph type="pic" sz="quarter" idx="14"/>
          </p:nvPr>
        </p:nvPicPr>
        <p:blipFill>
          <a:blip r:embed="rId3"/>
          <a:srcRect t="6135" b="6135"/>
          <a:stretch>
            <a:fillRect/>
          </a:stretch>
        </p:blipFill>
        <p:spPr>
          <a:prstGeom prst="rect">
            <a:avLst/>
          </a:prstGeom>
        </p:spPr>
      </p:pic>
      <p:sp>
        <p:nvSpPr>
          <p:cNvPr id="3" name="Text Placeholder 2">
            <a:extLst>
              <a:ext uri="{FF2B5EF4-FFF2-40B4-BE49-F238E27FC236}">
                <a16:creationId xmlns:a16="http://schemas.microsoft.com/office/drawing/2014/main" id="{8A6BC5AA-74AF-4C5D-AE9C-5DA7846F80AE}"/>
              </a:ext>
            </a:extLst>
          </p:cNvPr>
          <p:cNvSpPr>
            <a:spLocks noGrp="1"/>
          </p:cNvSpPr>
          <p:nvPr>
            <p:ph type="body" sz="quarter" idx="12"/>
          </p:nvPr>
        </p:nvSpPr>
        <p:spPr/>
        <p:txBody>
          <a:bodyPr/>
          <a:lstStyle/>
          <a:p>
            <a:r>
              <a:rPr lang="en-US" dirty="0"/>
              <a:t>Configuration Editor</a:t>
            </a:r>
          </a:p>
        </p:txBody>
      </p:sp>
      <p:sp>
        <p:nvSpPr>
          <p:cNvPr id="4" name="Title 3">
            <a:extLst>
              <a:ext uri="{FF2B5EF4-FFF2-40B4-BE49-F238E27FC236}">
                <a16:creationId xmlns:a16="http://schemas.microsoft.com/office/drawing/2014/main" id="{5F1956B3-30F7-4430-ABB1-AF15F58F2A89}"/>
              </a:ext>
            </a:extLst>
          </p:cNvPr>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38747109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Test Case Fundamentals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DDAF3215-BA5D-4E81-9BC4-5E5CE157AC67}"/>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42CAEA47-773C-4510-A9F1-8DB3BD6C0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8678790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r>
              <a:rPr lang="en-US" sz="2000" dirty="0"/>
              <a:t>We want to first get familiar with how Lua </a:t>
            </a:r>
            <a:r>
              <a:rPr lang="en-US" sz="2000" dirty="0" err="1"/>
              <a:t>scriping</a:t>
            </a:r>
            <a:r>
              <a:rPr lang="en-US" sz="2000" dirty="0"/>
              <a:t> language works. But first we need to build the application.</a:t>
            </a:r>
          </a:p>
          <a:p>
            <a:pPr lvl="2"/>
            <a:r>
              <a:rPr lang="en-US" sz="2000" dirty="0"/>
              <a:t>Close any open environments in </a:t>
            </a:r>
            <a:r>
              <a:rPr lang="en-US" sz="2000" dirty="0" err="1"/>
              <a:t>VectorCAST</a:t>
            </a:r>
            <a:r>
              <a:rPr lang="en-US" sz="2000" dirty="0"/>
              <a:t>.</a:t>
            </a:r>
          </a:p>
          <a:p>
            <a:pPr lvl="2"/>
            <a:r>
              <a:rPr lang="en-US" sz="2000" dirty="0"/>
              <a:t>From </a:t>
            </a:r>
            <a:r>
              <a:rPr lang="en-US" sz="2000" dirty="0" err="1"/>
              <a:t>VectorCAST</a:t>
            </a:r>
            <a:r>
              <a:rPr lang="en-US" sz="2000" dirty="0"/>
              <a:t> open a command prompt and change directories to lua-5.3.5</a:t>
            </a:r>
          </a:p>
          <a:p>
            <a:pPr lvl="2"/>
            <a:r>
              <a:rPr lang="en-US" sz="2000" dirty="0"/>
              <a:t>Build the executable by entering the following command</a:t>
            </a:r>
          </a:p>
          <a:p>
            <a:pPr lvl="3"/>
            <a:r>
              <a:rPr lang="en-US" sz="1800" dirty="0"/>
              <a:t>make clean generic</a:t>
            </a:r>
          </a:p>
          <a:p>
            <a:pPr lvl="2"/>
            <a:r>
              <a:rPr lang="en-US" sz="2000" dirty="0"/>
              <a:t>Change to the “</a:t>
            </a:r>
            <a:r>
              <a:rPr lang="en-US" sz="2000" dirty="0" err="1"/>
              <a:t>src</a:t>
            </a:r>
            <a:r>
              <a:rPr lang="en-US" sz="2000" dirty="0"/>
              <a:t>” directory and verify that lua.exe exists</a:t>
            </a:r>
          </a:p>
          <a:p>
            <a:pPr lvl="3"/>
            <a:r>
              <a:rPr lang="en-US" sz="1800" dirty="0"/>
              <a:t>Check timestamp to make sure it is current</a:t>
            </a:r>
          </a:p>
          <a:p>
            <a:pPr>
              <a:buNone/>
            </a:pPr>
            <a:r>
              <a:rPr lang="en-US" sz="2000" dirty="0"/>
              <a:t>Execute a Lua command and script </a:t>
            </a:r>
          </a:p>
          <a:p>
            <a:pPr lvl="2"/>
            <a:r>
              <a:rPr lang="en-US" sz="2000" dirty="0"/>
              <a:t>From the “</a:t>
            </a:r>
            <a:r>
              <a:rPr lang="en-US" sz="2000" dirty="0" err="1"/>
              <a:t>src</a:t>
            </a:r>
            <a:r>
              <a:rPr lang="en-US" sz="2000" dirty="0"/>
              <a:t>” directory execute lua.exe and enter the following commands</a:t>
            </a:r>
          </a:p>
          <a:p>
            <a:pPr lvl="3"/>
            <a:r>
              <a:rPr lang="en-US" sz="1800" dirty="0"/>
              <a:t>print “Hello world!!”</a:t>
            </a:r>
          </a:p>
          <a:p>
            <a:pPr lvl="3"/>
            <a:r>
              <a:rPr lang="en-US" sz="1800" dirty="0" err="1"/>
              <a:t>os.exit</a:t>
            </a:r>
            <a:r>
              <a:rPr lang="en-US" sz="1800" dirty="0"/>
              <a:t>()</a:t>
            </a:r>
          </a:p>
          <a:p>
            <a:pPr lvl="2"/>
            <a:r>
              <a:rPr lang="en-US" sz="2000" dirty="0"/>
              <a:t>Change to the lua-5.3.4-tests to run sample test script</a:t>
            </a:r>
          </a:p>
          <a:p>
            <a:pPr lvl="3"/>
            <a:r>
              <a:rPr lang="en-US" sz="1800" dirty="0"/>
              <a:t>..\lua-5.3.5\</a:t>
            </a:r>
            <a:r>
              <a:rPr lang="en-US" sz="1800" dirty="0" err="1"/>
              <a:t>src</a:t>
            </a:r>
            <a:r>
              <a:rPr lang="en-US" sz="1800" dirty="0"/>
              <a:t>\lua.exe </a:t>
            </a:r>
            <a:r>
              <a:rPr lang="en-US" sz="1800" dirty="0" err="1"/>
              <a:t>strings.lua</a:t>
            </a:r>
            <a:endParaRPr lang="en-US" sz="1800" dirty="0"/>
          </a:p>
          <a:p>
            <a:pPr lvl="1">
              <a:buChar char="u"/>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Building and Running Lua</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37552972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r>
              <a:rPr lang="en-US" sz="2000" dirty="0"/>
              <a:t>Now that we are familiar with Lua execution and the folder structure we can build the QA environment.</a:t>
            </a:r>
          </a:p>
          <a:p>
            <a:r>
              <a:rPr lang="en-US" sz="2000" dirty="0"/>
              <a:t>Create test suite and group nodes for system testing.</a:t>
            </a:r>
          </a:p>
          <a:p>
            <a:pPr lvl="2"/>
            <a:r>
              <a:rPr lang="en-US" sz="2000" dirty="0"/>
              <a:t>In the </a:t>
            </a:r>
            <a:r>
              <a:rPr lang="en-US" sz="2000" dirty="0" err="1"/>
              <a:t>VectorCAST</a:t>
            </a:r>
            <a:r>
              <a:rPr lang="en-US" sz="2000" dirty="0"/>
              <a:t> Project View right click on compiler node GNU_Native_9.x_9.2_C and select Add Test Suite</a:t>
            </a:r>
          </a:p>
          <a:p>
            <a:pPr lvl="2"/>
            <a:r>
              <a:rPr lang="en-US" sz="2000" dirty="0"/>
              <a:t>Name the new test suite “</a:t>
            </a:r>
            <a:r>
              <a:rPr lang="en-US" sz="2000" dirty="0" err="1"/>
              <a:t>MinGW_SystemTestSuite</a:t>
            </a:r>
            <a:r>
              <a:rPr lang="en-US" sz="2000" dirty="0"/>
              <a:t>” and click Add</a:t>
            </a:r>
          </a:p>
          <a:p>
            <a:pPr lvl="2"/>
            <a:r>
              <a:rPr lang="en-US" sz="2000" dirty="0"/>
              <a:t>Right click on </a:t>
            </a:r>
            <a:r>
              <a:rPr lang="en-US" sz="2000" dirty="0" err="1"/>
              <a:t>MinGW_SystemTestSuite</a:t>
            </a:r>
            <a:r>
              <a:rPr lang="en-US" sz="2000" dirty="0"/>
              <a:t> and select Add Group</a:t>
            </a:r>
          </a:p>
          <a:p>
            <a:pPr lvl="2"/>
            <a:r>
              <a:rPr lang="en-US" sz="2000" dirty="0"/>
              <a:t>Name the new group “</a:t>
            </a:r>
            <a:r>
              <a:rPr lang="en-US" sz="2000" dirty="0" err="1"/>
              <a:t>MinGW_SystemTestGroup</a:t>
            </a:r>
            <a:r>
              <a:rPr lang="en-US" sz="2000" dirty="0"/>
              <a:t>” and select Add</a:t>
            </a:r>
          </a:p>
          <a:p>
            <a:pPr>
              <a:buNone/>
            </a:pPr>
            <a:r>
              <a:rPr lang="en-US" sz="2000" dirty="0"/>
              <a:t>Create the QA environment</a:t>
            </a:r>
          </a:p>
          <a:p>
            <a:pPr lvl="2"/>
            <a:r>
              <a:rPr lang="en-US" sz="2000" dirty="0"/>
              <a:t>Right click on </a:t>
            </a:r>
            <a:r>
              <a:rPr lang="en-US" sz="2000" dirty="0" err="1"/>
              <a:t>MinGW_SystemTestGroup</a:t>
            </a:r>
            <a:r>
              <a:rPr lang="en-US" sz="2000" dirty="0"/>
              <a:t> and select Create System Test Environment-&gt;interactive</a:t>
            </a:r>
          </a:p>
          <a:p>
            <a:pPr lvl="2"/>
            <a:r>
              <a:rPr lang="en-US" sz="2000" dirty="0"/>
              <a:t>Step 2:</a:t>
            </a:r>
          </a:p>
          <a:p>
            <a:pPr lvl="3"/>
            <a:r>
              <a:rPr lang="en-US" sz="1800" dirty="0"/>
              <a:t>Name the environment “</a:t>
            </a:r>
            <a:r>
              <a:rPr lang="en-US" sz="1800" dirty="0" err="1"/>
              <a:t>Lua_System_Test</a:t>
            </a:r>
            <a:r>
              <a:rPr lang="en-US" sz="1800" dirty="0"/>
              <a:t>” click Next</a:t>
            </a:r>
          </a:p>
          <a:p>
            <a:endParaRPr lang="en-US" sz="1800" dirty="0"/>
          </a:p>
          <a:p>
            <a:pPr lvl="1">
              <a:buChar char="u"/>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Create </a:t>
            </a:r>
            <a:r>
              <a:rPr lang="en-US" dirty="0" err="1"/>
              <a:t>VectorCAST</a:t>
            </a:r>
            <a:r>
              <a:rPr lang="en-US" dirty="0"/>
              <a:t>/QA Environment</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12093767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Create the QA environment continued.</a:t>
            </a:r>
          </a:p>
          <a:p>
            <a:pPr lvl="2"/>
            <a:r>
              <a:rPr lang="en-US" sz="2000" dirty="0"/>
              <a:t>Step 3:</a:t>
            </a:r>
          </a:p>
          <a:p>
            <a:pPr lvl="3"/>
            <a:r>
              <a:rPr lang="en-US" sz="1800" dirty="0"/>
              <a:t>From the Base Directory drop down list select environment variable VCAST_SRC_BASE</a:t>
            </a:r>
          </a:p>
          <a:p>
            <a:pPr lvl="3"/>
            <a:r>
              <a:rPr lang="en-US" sz="1800" dirty="0"/>
              <a:t>Check the box next to the “</a:t>
            </a:r>
            <a:r>
              <a:rPr lang="en-US" sz="1800" dirty="0" err="1"/>
              <a:t>src</a:t>
            </a:r>
            <a:r>
              <a:rPr lang="en-US" sz="1800" dirty="0"/>
              <a:t>” folder in the Source Directories pane. This will select all files for instrumentation.</a:t>
            </a:r>
          </a:p>
          <a:p>
            <a:pPr lvl="3"/>
            <a:r>
              <a:rPr lang="en-US" sz="1800" dirty="0"/>
              <a:t>Click Next</a:t>
            </a:r>
          </a:p>
          <a:p>
            <a:pPr lvl="2"/>
            <a:r>
              <a:rPr lang="en-US" sz="2000" dirty="0"/>
              <a:t>Step 4:</a:t>
            </a:r>
          </a:p>
          <a:p>
            <a:pPr lvl="3"/>
            <a:r>
              <a:rPr lang="en-US" sz="1600" dirty="0"/>
              <a:t>Use default options.</a:t>
            </a:r>
          </a:p>
          <a:p>
            <a:pPr lvl="2"/>
            <a:r>
              <a:rPr lang="en-US" sz="2000" dirty="0"/>
              <a:t>Click Build</a:t>
            </a:r>
          </a:p>
          <a:p>
            <a:pPr>
              <a:buNone/>
            </a:pPr>
            <a:endParaRPr lang="en-US" sz="2000" dirty="0"/>
          </a:p>
          <a:p>
            <a:pPr>
              <a:buNone/>
            </a:pPr>
            <a:r>
              <a:rPr lang="en-US" sz="2000" dirty="0"/>
              <a:t>The Environment View should now be open listing 35 files that were selected in Step 3. We are now ready to instrument the files, append </a:t>
            </a:r>
            <a:r>
              <a:rPr lang="en-US" sz="2000" dirty="0" err="1"/>
              <a:t>c_cover_io</a:t>
            </a:r>
            <a:r>
              <a:rPr lang="en-US" sz="2000" dirty="0"/>
              <a:t> and edit system_tests.py script</a:t>
            </a:r>
          </a:p>
          <a:p>
            <a:pPr lvl="2"/>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Create </a:t>
            </a:r>
            <a:r>
              <a:rPr lang="en-US" dirty="0" err="1"/>
              <a:t>VectorCAST</a:t>
            </a:r>
            <a:r>
              <a:rPr lang="en-US" dirty="0"/>
              <a:t>/QA Environment</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726928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Instrument files for Statement and Branch coverage.</a:t>
            </a:r>
          </a:p>
          <a:p>
            <a:pPr lvl="2"/>
            <a:r>
              <a:rPr lang="en-US" sz="2000" dirty="0"/>
              <a:t>From the environment view select all files</a:t>
            </a:r>
          </a:p>
          <a:p>
            <a:pPr lvl="3"/>
            <a:r>
              <a:rPr lang="en-US" sz="1800" dirty="0"/>
              <a:t>Click in the environment view window and press Ctrl-A on the keyboard</a:t>
            </a:r>
          </a:p>
          <a:p>
            <a:pPr lvl="2"/>
            <a:r>
              <a:rPr lang="en-US" sz="2000" dirty="0"/>
              <a:t>Right click and select Instrument-&gt;</a:t>
            </a:r>
            <a:r>
              <a:rPr lang="en-US" sz="2000" dirty="0" err="1"/>
              <a:t>Statement+Branch</a:t>
            </a:r>
            <a:endParaRPr lang="en-US" sz="2000" dirty="0"/>
          </a:p>
          <a:p>
            <a:pPr lvl="3"/>
            <a:r>
              <a:rPr lang="en-US" sz="1800" dirty="0"/>
              <a:t>This will create instrumented copies of the source code and store them in the following directory</a:t>
            </a:r>
          </a:p>
          <a:p>
            <a:pPr lvl="4"/>
            <a:r>
              <a:rPr lang="en-US" sz="1800" dirty="0"/>
              <a:t>\vcast_working\vcast_qa\Lua_System_Test\</a:t>
            </a:r>
            <a:r>
              <a:rPr lang="en-US" sz="1800" dirty="0" err="1"/>
              <a:t>vc-inst</a:t>
            </a:r>
            <a:endParaRPr lang="en-US" sz="1800" dirty="0"/>
          </a:p>
          <a:p>
            <a:pPr>
              <a:buNone/>
            </a:pPr>
            <a:endParaRPr lang="en-US" sz="2000" dirty="0"/>
          </a:p>
          <a:p>
            <a:pPr>
              <a:buNone/>
            </a:pPr>
            <a:r>
              <a:rPr lang="en-US" sz="2000" dirty="0"/>
              <a:t>Lua builds two executables: lua.exe and luac.exe. Therefore, there are two main functions in each source file </a:t>
            </a:r>
            <a:r>
              <a:rPr lang="en-US" sz="2000" dirty="0" err="1"/>
              <a:t>lua.c</a:t>
            </a:r>
            <a:r>
              <a:rPr lang="en-US" sz="2000" dirty="0"/>
              <a:t> and </a:t>
            </a:r>
            <a:r>
              <a:rPr lang="en-US" sz="2000" dirty="0" err="1"/>
              <a:t>luac.c</a:t>
            </a:r>
            <a:r>
              <a:rPr lang="en-US" sz="2000" dirty="0"/>
              <a:t>. We will append Cover IO to each file.</a:t>
            </a:r>
          </a:p>
          <a:p>
            <a:pPr lvl="2"/>
            <a:r>
              <a:rPr lang="en-US" sz="2000" dirty="0"/>
              <a:t>Right click on </a:t>
            </a:r>
            <a:r>
              <a:rPr lang="en-US" sz="2000" dirty="0" err="1"/>
              <a:t>lua.c</a:t>
            </a:r>
            <a:r>
              <a:rPr lang="en-US" sz="2000" dirty="0"/>
              <a:t> and select Append Cover IO</a:t>
            </a:r>
          </a:p>
          <a:p>
            <a:pPr lvl="2"/>
            <a:r>
              <a:rPr lang="en-US" sz="2000" dirty="0"/>
              <a:t>Do the same for </a:t>
            </a:r>
            <a:r>
              <a:rPr lang="en-US" sz="2000" dirty="0" err="1"/>
              <a:t>luac.c</a:t>
            </a:r>
            <a:endParaRPr lang="en-US" sz="2000" dirty="0"/>
          </a:p>
          <a:p>
            <a:pPr lvl="2"/>
            <a:r>
              <a:rPr lang="en-US" sz="2000" dirty="0"/>
              <a:t>Close environment File-&gt;Close Environment</a:t>
            </a:r>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Instrument Source Code and Append </a:t>
            </a:r>
            <a:r>
              <a:rPr lang="en-US" dirty="0" err="1"/>
              <a:t>c_cover_io.c</a:t>
            </a:r>
            <a:endParaRPr lang="en-US" dirty="0"/>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9323269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Next we need to edit the python script to perform the instrumented build.</a:t>
            </a:r>
          </a:p>
          <a:p>
            <a:pPr lvl="2"/>
            <a:r>
              <a:rPr lang="en-US" sz="2000" dirty="0"/>
              <a:t>Right click on the </a:t>
            </a:r>
            <a:r>
              <a:rPr lang="en-US" sz="2000" dirty="0" err="1"/>
              <a:t>Lua_System_Test</a:t>
            </a:r>
            <a:r>
              <a:rPr lang="en-US" sz="2000" dirty="0"/>
              <a:t> environment and select </a:t>
            </a:r>
          </a:p>
          <a:p>
            <a:pPr lvl="3"/>
            <a:r>
              <a:rPr lang="en-US" sz="1800" dirty="0"/>
              <a:t>System Testing-&gt;Edit Script</a:t>
            </a:r>
          </a:p>
          <a:p>
            <a:pPr lvl="2"/>
            <a:r>
              <a:rPr lang="en-US" sz="2000" dirty="0"/>
              <a:t>In the editor find “</a:t>
            </a:r>
            <a:r>
              <a:rPr lang="en-US" sz="2000" dirty="0" err="1"/>
              <a:t>self.locationWhereWeRunMake</a:t>
            </a:r>
            <a:r>
              <a:rPr lang="en-US" sz="2000" dirty="0"/>
              <a:t>” and edit to the following:</a:t>
            </a:r>
          </a:p>
          <a:p>
            <a:pPr lvl="3"/>
            <a:r>
              <a:rPr lang="en-US" sz="1800" dirty="0" err="1"/>
              <a:t>self.locationWhereWeRunMake</a:t>
            </a:r>
            <a:r>
              <a:rPr lang="en-US" sz="1800" dirty="0"/>
              <a:t> = </a:t>
            </a:r>
            <a:r>
              <a:rPr lang="en-US" sz="1800" dirty="0" err="1"/>
              <a:t>os.environ</a:t>
            </a:r>
            <a:r>
              <a:rPr lang="en-US" sz="1800" dirty="0"/>
              <a:t>['VCAST_SRC_BASE’]</a:t>
            </a:r>
          </a:p>
          <a:p>
            <a:pPr lvl="3"/>
            <a:r>
              <a:rPr lang="en-US" sz="1800" dirty="0"/>
              <a:t>Using the environment variable will make this solution portable.</a:t>
            </a:r>
          </a:p>
          <a:p>
            <a:pPr lvl="2"/>
            <a:r>
              <a:rPr lang="en-US" sz="2000" dirty="0"/>
              <a:t>Find “</a:t>
            </a:r>
            <a:r>
              <a:rPr lang="en-US" sz="2000" dirty="0" err="1"/>
              <a:t>self.topLevelMakeCommand</a:t>
            </a:r>
            <a:r>
              <a:rPr lang="en-US" sz="2000" dirty="0"/>
              <a:t>” and edit to the following:</a:t>
            </a:r>
          </a:p>
          <a:p>
            <a:pPr lvl="3"/>
            <a:r>
              <a:rPr lang="en-US" sz="1800" dirty="0" err="1"/>
              <a:t>self.topLevelMakeCommand</a:t>
            </a:r>
            <a:r>
              <a:rPr lang="en-US" sz="1800" dirty="0"/>
              <a:t> = 'make generic’</a:t>
            </a:r>
          </a:p>
          <a:p>
            <a:pPr lvl="2"/>
            <a:r>
              <a:rPr lang="en-US" sz="2000" dirty="0"/>
              <a:t>Save the python script by closing the editor.</a:t>
            </a:r>
          </a:p>
          <a:p>
            <a:pPr lvl="3"/>
            <a:r>
              <a:rPr lang="en-US" sz="1800" dirty="0"/>
              <a:t>If you notice a black triangle icon on the QA environment, that means you have a syntax error. The exact error with line number will be displayed in the Messages window.</a:t>
            </a:r>
          </a:p>
          <a:p>
            <a:pPr indent="-252000">
              <a:buNone/>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Edit systests.py Script to Build Instrumented Application</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40647464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Before we build the instrumented application we need to ensure that the “Always” option is selected to Apply Coverage to Source Tree.</a:t>
            </a:r>
          </a:p>
          <a:p>
            <a:pPr lvl="2"/>
            <a:r>
              <a:rPr lang="en-US" sz="1800" dirty="0"/>
              <a:t>Right click on QA environment and select System Testing-&gt;Apply Coverage to Source Tree.</a:t>
            </a:r>
          </a:p>
          <a:p>
            <a:pPr lvl="2"/>
            <a:r>
              <a:rPr lang="en-US" sz="1800" dirty="0"/>
              <a:t>Select “During Build” if not already selected.</a:t>
            </a:r>
          </a:p>
          <a:p>
            <a:pPr>
              <a:buNone/>
            </a:pPr>
            <a:endParaRPr lang="en-US" sz="1800" dirty="0"/>
          </a:p>
          <a:p>
            <a:pPr>
              <a:buNone/>
            </a:pPr>
            <a:r>
              <a:rPr lang="en-US" sz="2000" dirty="0"/>
              <a:t>Build the instrumented application</a:t>
            </a:r>
          </a:p>
          <a:p>
            <a:pPr lvl="2"/>
            <a:r>
              <a:rPr lang="en-US" sz="1800" dirty="0"/>
              <a:t>Right click on the QA environment in the Project View and select Build.</a:t>
            </a:r>
          </a:p>
          <a:p>
            <a:pPr lvl="2"/>
            <a:r>
              <a:rPr lang="en-US" sz="1800" dirty="0"/>
              <a:t>Once the build has successfully completed go to the source code directory and open a few of the source files to make sure that they have been reverted back to the original source.</a:t>
            </a:r>
          </a:p>
          <a:p>
            <a:pPr indent="-252000">
              <a:buNone/>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Build the Instrumented Application</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41037516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In order to recreate the </a:t>
            </a:r>
            <a:r>
              <a:rPr lang="en-US" sz="2000" dirty="0" err="1"/>
              <a:t>VectorCAST</a:t>
            </a:r>
            <a:r>
              <a:rPr lang="en-US" sz="2000" dirty="0"/>
              <a:t>/QA environment we need to generate regression scripts.</a:t>
            </a:r>
          </a:p>
          <a:p>
            <a:pPr lvl="2"/>
            <a:r>
              <a:rPr lang="en-US" sz="2000" dirty="0"/>
              <a:t>Open the </a:t>
            </a:r>
            <a:r>
              <a:rPr lang="en-US" sz="2000" dirty="0" err="1"/>
              <a:t>Lua_System_Test</a:t>
            </a:r>
            <a:r>
              <a:rPr lang="en-US" sz="2000" dirty="0"/>
              <a:t> QA environment.</a:t>
            </a:r>
          </a:p>
          <a:p>
            <a:pPr lvl="2"/>
            <a:r>
              <a:rPr lang="en-US" sz="2000" dirty="0"/>
              <a:t>Select Environment-&gt;Create Regression Script</a:t>
            </a:r>
          </a:p>
          <a:p>
            <a:pPr lvl="2"/>
            <a:r>
              <a:rPr lang="en-US" sz="2000" dirty="0"/>
              <a:t>In the Choose Save Directory dialog select the </a:t>
            </a:r>
            <a:r>
              <a:rPr lang="en-US" sz="2000" dirty="0" err="1"/>
              <a:t>vcast_qa</a:t>
            </a:r>
            <a:r>
              <a:rPr lang="en-US" sz="2000" dirty="0"/>
              <a:t> folder and click on Choose.</a:t>
            </a:r>
          </a:p>
          <a:p>
            <a:pPr lvl="2"/>
            <a:r>
              <a:rPr lang="en-US" sz="2000" dirty="0"/>
              <a:t>Select OK when the Regression Script Built dialog appears.</a:t>
            </a:r>
          </a:p>
          <a:p>
            <a:pPr lvl="2"/>
            <a:r>
              <a:rPr lang="en-US" sz="2000" dirty="0"/>
              <a:t>Open the </a:t>
            </a:r>
            <a:r>
              <a:rPr lang="en-US" sz="2000" dirty="0" err="1"/>
              <a:t>vcast_qa</a:t>
            </a:r>
            <a:r>
              <a:rPr lang="en-US" sz="2000" dirty="0"/>
              <a:t> folder and verify that Lua_System_Test.bat and </a:t>
            </a:r>
            <a:r>
              <a:rPr lang="en-US" sz="2000" dirty="0" err="1"/>
              <a:t>Lua_System_Test.enc</a:t>
            </a:r>
            <a:r>
              <a:rPr lang="en-US" sz="2000" dirty="0"/>
              <a:t> is present.</a:t>
            </a:r>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Create Regression Scripts</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8366330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Open a command prompt from the </a:t>
            </a:r>
            <a:r>
              <a:rPr lang="en-US" sz="2000" dirty="0" err="1"/>
              <a:t>VectorCAST</a:t>
            </a:r>
            <a:r>
              <a:rPr lang="en-US" sz="2000" dirty="0"/>
              <a:t> toolbar and navigate to the “lua-5.3.4-tests” folder.</a:t>
            </a:r>
          </a:p>
          <a:p>
            <a:pPr lvl="2"/>
            <a:r>
              <a:rPr lang="en-US" sz="2000" dirty="0"/>
              <a:t>At the command line enter the following commands</a:t>
            </a:r>
          </a:p>
          <a:p>
            <a:pPr lvl="3"/>
            <a:r>
              <a:rPr lang="en-US" sz="1800" dirty="0"/>
              <a:t>..\lua-5.3.5\</a:t>
            </a:r>
            <a:r>
              <a:rPr lang="en-US" sz="1800" dirty="0" err="1"/>
              <a:t>src</a:t>
            </a:r>
            <a:r>
              <a:rPr lang="en-US" sz="1800" dirty="0"/>
              <a:t>\lua.exe </a:t>
            </a:r>
            <a:r>
              <a:rPr lang="en-US" sz="1800" dirty="0" err="1"/>
              <a:t>constructs.lua</a:t>
            </a:r>
            <a:endParaRPr lang="en-US" sz="1800" dirty="0"/>
          </a:p>
          <a:p>
            <a:pPr lvl="3"/>
            <a:r>
              <a:rPr lang="en-US" sz="1800" dirty="0"/>
              <a:t>..\lua-5.3.5\</a:t>
            </a:r>
            <a:r>
              <a:rPr lang="en-US" sz="1800" dirty="0" err="1"/>
              <a:t>src</a:t>
            </a:r>
            <a:r>
              <a:rPr lang="en-US" sz="1800" dirty="0"/>
              <a:t>\lua.exe </a:t>
            </a:r>
            <a:r>
              <a:rPr lang="en-US" sz="1800" dirty="0" err="1"/>
              <a:t>literals.lua</a:t>
            </a:r>
            <a:endParaRPr lang="en-US" sz="1800" dirty="0"/>
          </a:p>
          <a:p>
            <a:pPr lvl="3"/>
            <a:r>
              <a:rPr lang="en-US" sz="1800" dirty="0"/>
              <a:t>..\lua-5.3.5\</a:t>
            </a:r>
            <a:r>
              <a:rPr lang="en-US" sz="1800" dirty="0" err="1"/>
              <a:t>src</a:t>
            </a:r>
            <a:r>
              <a:rPr lang="en-US" sz="1800" dirty="0"/>
              <a:t>\lua.exe </a:t>
            </a:r>
            <a:r>
              <a:rPr lang="en-US" sz="1800" dirty="0" err="1"/>
              <a:t>goto.lua</a:t>
            </a:r>
            <a:endParaRPr lang="en-US" sz="1800" dirty="0"/>
          </a:p>
          <a:p>
            <a:pPr lvl="3"/>
            <a:r>
              <a:rPr lang="en-US" sz="1800" dirty="0"/>
              <a:t>..\lua-5.3.5\</a:t>
            </a:r>
            <a:r>
              <a:rPr lang="en-US" sz="1800" dirty="0" err="1"/>
              <a:t>src</a:t>
            </a:r>
            <a:r>
              <a:rPr lang="en-US" sz="1800" dirty="0"/>
              <a:t>\lua.exe </a:t>
            </a:r>
            <a:r>
              <a:rPr lang="en-US" sz="1800" dirty="0" err="1"/>
              <a:t>locals.lua</a:t>
            </a:r>
            <a:endParaRPr lang="en-US" sz="1800" dirty="0"/>
          </a:p>
          <a:p>
            <a:pPr>
              <a:buNone/>
            </a:pPr>
            <a:r>
              <a:rPr lang="en-US" sz="2000" dirty="0"/>
              <a:t>Now we can collect coverage data from the system tests that were executed to import into </a:t>
            </a:r>
            <a:r>
              <a:rPr lang="en-US" sz="2000" dirty="0" err="1"/>
              <a:t>VectorCAST</a:t>
            </a:r>
            <a:r>
              <a:rPr lang="en-US" sz="2000" dirty="0"/>
              <a:t>.</a:t>
            </a:r>
          </a:p>
          <a:p>
            <a:pPr lvl="2"/>
            <a:r>
              <a:rPr lang="en-US" sz="2000" dirty="0"/>
              <a:t>Open the </a:t>
            </a:r>
            <a:r>
              <a:rPr lang="en-US" sz="2000" dirty="0" err="1"/>
              <a:t>Lua_System_Test</a:t>
            </a:r>
            <a:r>
              <a:rPr lang="en-US" sz="2000" dirty="0"/>
              <a:t> environment and select Environment-&gt;Add Test Results.</a:t>
            </a:r>
          </a:p>
          <a:p>
            <a:pPr lvl="2"/>
            <a:r>
              <a:rPr lang="en-US" sz="2000" dirty="0"/>
              <a:t>Navigate to the “lua-5.3.5\</a:t>
            </a:r>
            <a:r>
              <a:rPr lang="en-US" sz="2000" dirty="0" err="1"/>
              <a:t>src</a:t>
            </a:r>
            <a:r>
              <a:rPr lang="en-US" sz="2000" dirty="0"/>
              <a:t>” folder, select the TESTINSS.DAT file and click on Open</a:t>
            </a:r>
          </a:p>
          <a:p>
            <a:pPr lvl="2"/>
            <a:r>
              <a:rPr lang="en-US" sz="2000" dirty="0"/>
              <a:t>In the Add Result dialog enter a name for the test result “First Run”</a:t>
            </a:r>
          </a:p>
          <a:p>
            <a:pPr lvl="2"/>
            <a:r>
              <a:rPr lang="en-US" sz="2000" dirty="0"/>
              <a:t>In the Test Results pane check the box next to First Run to open the coverage</a:t>
            </a:r>
          </a:p>
          <a:p>
            <a:pPr lvl="2"/>
            <a:r>
              <a:rPr lang="en-US" sz="2000" dirty="0"/>
              <a:t>Examine the coverage for different files in the coverage viewer.</a:t>
            </a:r>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Execute System Tests and Collect Coverage Data</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1785765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2"/>
            <a:r>
              <a:rPr lang="en-US" dirty="0"/>
              <a:t>Training Structure</a:t>
            </a:r>
          </a:p>
          <a:p>
            <a:pPr lvl="3"/>
            <a:r>
              <a:rPr lang="en-US" dirty="0"/>
              <a:t>Multiple Modules</a:t>
            </a:r>
          </a:p>
          <a:p>
            <a:pPr lvl="3"/>
            <a:r>
              <a:rPr lang="en-US" dirty="0"/>
              <a:t>Module Format</a:t>
            </a:r>
          </a:p>
          <a:p>
            <a:pPr lvl="4"/>
            <a:r>
              <a:rPr lang="en-US" dirty="0"/>
              <a:t>15-20 minutes of lecture with slides</a:t>
            </a:r>
          </a:p>
          <a:p>
            <a:pPr lvl="4"/>
            <a:r>
              <a:rPr lang="en-US" dirty="0"/>
              <a:t>20-30 minutes of exercises</a:t>
            </a:r>
          </a:p>
          <a:p>
            <a:pPr lvl="4"/>
            <a:r>
              <a:rPr lang="en-US" dirty="0"/>
              <a:t>1 or 2 quiz questions</a:t>
            </a:r>
          </a:p>
          <a:p>
            <a:pPr lvl="2"/>
            <a:endParaRPr lang="en-US" dirty="0"/>
          </a:p>
          <a:p>
            <a:pPr lvl="2"/>
            <a:r>
              <a:rPr lang="en-US" dirty="0"/>
              <a:t>Training Deliverables (zip file should be on your machine)</a:t>
            </a:r>
          </a:p>
          <a:p>
            <a:pPr lvl="3"/>
            <a:r>
              <a:rPr lang="en-US" dirty="0"/>
              <a:t>VectorCAST Product Installation Package</a:t>
            </a:r>
          </a:p>
          <a:p>
            <a:pPr lvl="3"/>
            <a:r>
              <a:rPr lang="en-US" dirty="0"/>
              <a:t>VectorCAST Evaluation License Key</a:t>
            </a:r>
          </a:p>
          <a:p>
            <a:pPr lvl="3"/>
            <a:r>
              <a:rPr lang="en-US" dirty="0"/>
              <a:t>PDF File which contains all of the Training Slides</a:t>
            </a:r>
          </a:p>
          <a:p>
            <a:pPr lvl="3"/>
            <a:r>
              <a:rPr lang="en-US" dirty="0"/>
              <a:t>Source Code and Test Scripts For Exercises</a:t>
            </a:r>
          </a:p>
          <a:p>
            <a:pPr lvl="2"/>
            <a:endParaRPr lang="en-US" dirty="0"/>
          </a:p>
          <a:p>
            <a:pPr lvl="2"/>
            <a:r>
              <a:rPr lang="en-US" dirty="0"/>
              <a:t>Let’s Go!</a:t>
            </a:r>
          </a:p>
          <a:p>
            <a:pPr lvl="3"/>
            <a:r>
              <a:rPr lang="en-US" dirty="0"/>
              <a:t>Install VectorCAST</a:t>
            </a:r>
          </a:p>
          <a:p>
            <a:pPr lvl="3"/>
            <a:r>
              <a:rPr lang="en-US" dirty="0"/>
              <a:t>Verify the License</a:t>
            </a:r>
          </a:p>
          <a:p>
            <a:pPr lvl="3"/>
            <a:r>
              <a:rPr lang="en-US" dirty="0"/>
              <a:t>Start VectorCAST</a:t>
            </a:r>
          </a:p>
          <a:p>
            <a:pPr lvl="1"/>
            <a:endParaRPr lang="en-US" dirty="0"/>
          </a:p>
        </p:txBody>
      </p:sp>
      <p:sp>
        <p:nvSpPr>
          <p:cNvPr id="3" name="Textplatzhalter 2">
            <a:extLst>
              <a:ext uri="{FF2B5EF4-FFF2-40B4-BE49-F238E27FC236}">
                <a16:creationId xmlns:a16="http://schemas.microsoft.com/office/drawing/2014/main" id="{39E30B9E-1FF2-43EE-A255-6FF6DBC54A21}"/>
              </a:ext>
            </a:extLst>
          </p:cNvPr>
          <p:cNvSpPr>
            <a:spLocks noGrp="1"/>
          </p:cNvSpPr>
          <p:nvPr>
            <p:ph type="body" sz="quarter" idx="12"/>
          </p:nvPr>
        </p:nvSpPr>
        <p:spPr/>
        <p:txBody>
          <a:bodyPr/>
          <a:lstStyle/>
          <a:p>
            <a:r>
              <a:rPr lang="en-US" dirty="0"/>
              <a:t>Training Structure</a:t>
            </a:r>
          </a:p>
        </p:txBody>
      </p:sp>
      <p:sp>
        <p:nvSpPr>
          <p:cNvPr id="2" name="Title 1"/>
          <p:cNvSpPr>
            <a:spLocks noGrp="1"/>
          </p:cNvSpPr>
          <p:nvPr>
            <p:ph type="title"/>
          </p:nvPr>
        </p:nvSpPr>
        <p:spPr/>
        <p:txBody>
          <a:bodyPr/>
          <a:lstStyle/>
          <a:p>
            <a:r>
              <a:rPr lang="en-US" dirty="0" err="1"/>
              <a:t>VectorCAST</a:t>
            </a:r>
            <a:r>
              <a:rPr lang="en-US" dirty="0"/>
              <a:t> Workflow Overview</a:t>
            </a:r>
          </a:p>
        </p:txBody>
      </p:sp>
    </p:spTree>
    <p:extLst>
      <p:ext uri="{BB962C8B-B14F-4D97-AF65-F5344CB8AC3E}">
        <p14:creationId xmlns:p14="http://schemas.microsoft.com/office/powerpoint/2010/main" val="572798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2"/>
            <a:r>
              <a:rPr lang="en-US" sz="2000" dirty="0"/>
              <a:t>Module 1</a:t>
            </a:r>
          </a:p>
          <a:p>
            <a:pPr lvl="4"/>
            <a:r>
              <a:rPr lang="en-US" sz="2000" dirty="0"/>
              <a:t>Workflow Preparation</a:t>
            </a:r>
          </a:p>
          <a:p>
            <a:pPr lvl="2"/>
            <a:r>
              <a:rPr lang="en-US" sz="2000" dirty="0"/>
              <a:t>Module 2</a:t>
            </a:r>
          </a:p>
          <a:p>
            <a:pPr lvl="4"/>
            <a:r>
              <a:rPr lang="en-US" sz="2000" dirty="0" err="1"/>
              <a:t>VectorCAST</a:t>
            </a:r>
            <a:r>
              <a:rPr lang="en-US" sz="2000" dirty="0"/>
              <a:t> C/C++ Workflow</a:t>
            </a:r>
          </a:p>
          <a:p>
            <a:pPr lvl="2"/>
            <a:r>
              <a:rPr lang="en-US" sz="2000" dirty="0"/>
              <a:t>Module 3</a:t>
            </a:r>
          </a:p>
          <a:p>
            <a:pPr lvl="4"/>
            <a:r>
              <a:rPr lang="en-US" sz="2000" dirty="0" err="1"/>
              <a:t>VectorCAST</a:t>
            </a:r>
            <a:r>
              <a:rPr lang="en-US" sz="2000" dirty="0"/>
              <a:t> QA</a:t>
            </a:r>
          </a:p>
          <a:p>
            <a:pPr lvl="2"/>
            <a:r>
              <a:rPr lang="en-US" sz="2000" dirty="0"/>
              <a:t>Module 4</a:t>
            </a:r>
          </a:p>
          <a:p>
            <a:pPr lvl="4"/>
            <a:r>
              <a:rPr lang="en-US" sz="2000" dirty="0"/>
              <a:t>Configuration Management</a:t>
            </a:r>
          </a:p>
          <a:p>
            <a:pPr lvl="2"/>
            <a:r>
              <a:rPr lang="en-US" sz="2000" dirty="0"/>
              <a:t>Module 5</a:t>
            </a:r>
          </a:p>
          <a:p>
            <a:pPr lvl="3"/>
            <a:r>
              <a:rPr lang="en-US" sz="2000" dirty="0"/>
              <a:t>Continuous integration</a:t>
            </a:r>
          </a:p>
          <a:p>
            <a:pPr lvl="2"/>
            <a:r>
              <a:rPr lang="en-US" sz="2000" dirty="0"/>
              <a:t>Module 6</a:t>
            </a:r>
          </a:p>
          <a:p>
            <a:pPr lvl="3"/>
            <a:r>
              <a:rPr lang="en-US" sz="2000" dirty="0"/>
              <a:t>Customization</a:t>
            </a:r>
          </a:p>
          <a:p>
            <a:pPr lvl="2"/>
            <a:endParaRPr lang="en-US" sz="1800" dirty="0"/>
          </a:p>
        </p:txBody>
      </p:sp>
      <p:sp>
        <p:nvSpPr>
          <p:cNvPr id="7" name="Textplatzhalter 6">
            <a:extLst>
              <a:ext uri="{FF2B5EF4-FFF2-40B4-BE49-F238E27FC236}">
                <a16:creationId xmlns:a16="http://schemas.microsoft.com/office/drawing/2014/main" id="{5A291494-FA66-4031-8E66-35E434B9D2C9}"/>
              </a:ext>
            </a:extLst>
          </p:cNvPr>
          <p:cNvSpPr>
            <a:spLocks noGrp="1"/>
          </p:cNvSpPr>
          <p:nvPr>
            <p:ph type="body" sz="quarter" idx="12"/>
          </p:nvPr>
        </p:nvSpPr>
        <p:spPr/>
        <p:txBody>
          <a:bodyPr/>
          <a:lstStyle/>
          <a:p>
            <a:r>
              <a:rPr lang="en-US" dirty="0"/>
              <a:t>Training Agenda</a:t>
            </a:r>
          </a:p>
        </p:txBody>
      </p:sp>
      <p:sp>
        <p:nvSpPr>
          <p:cNvPr id="3" name="Title 2"/>
          <p:cNvSpPr>
            <a:spLocks noGrp="1"/>
          </p:cNvSpPr>
          <p:nvPr>
            <p:ph type="title"/>
          </p:nvPr>
        </p:nvSpPr>
        <p:spPr/>
        <p:txBody>
          <a:bodyPr/>
          <a:lstStyle/>
          <a:p>
            <a:r>
              <a:rPr lang="en-US" dirty="0" err="1"/>
              <a:t>VectorCAST</a:t>
            </a:r>
            <a:r>
              <a:rPr lang="en-US" dirty="0"/>
              <a:t> Workflow Overview</a:t>
            </a:r>
          </a:p>
        </p:txBody>
      </p:sp>
    </p:spTree>
    <p:extLst>
      <p:ext uri="{BB962C8B-B14F-4D97-AF65-F5344CB8AC3E}">
        <p14:creationId xmlns:p14="http://schemas.microsoft.com/office/powerpoint/2010/main" val="4067879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sz="2000" dirty="0"/>
              <a:t>Test without writing any test code</a:t>
            </a:r>
          </a:p>
          <a:p>
            <a:pPr lvl="2"/>
            <a:r>
              <a:rPr lang="en-US" sz="2000" dirty="0"/>
              <a:t>Sophisticated Test Case Editor</a:t>
            </a:r>
          </a:p>
          <a:p>
            <a:pPr lvl="2"/>
            <a:r>
              <a:rPr lang="en-US" sz="2000" dirty="0"/>
              <a:t>Sophisticated Code Coverage Viewer</a:t>
            </a:r>
          </a:p>
          <a:p>
            <a:pPr lvl="2"/>
            <a:r>
              <a:rPr lang="en-US" sz="2000" dirty="0"/>
              <a:t>Tool Qualification Materials</a:t>
            </a:r>
          </a:p>
          <a:p>
            <a:pPr lvl="3"/>
            <a:r>
              <a:rPr lang="en-US" sz="1800" dirty="0"/>
              <a:t>Avionics: RTCA DO 178B / C</a:t>
            </a:r>
          </a:p>
          <a:p>
            <a:pPr lvl="3"/>
            <a:r>
              <a:rPr lang="en-US" sz="1800" dirty="0"/>
              <a:t>Automotive: ISO-26262</a:t>
            </a:r>
          </a:p>
          <a:p>
            <a:pPr lvl="3"/>
            <a:r>
              <a:rPr lang="en-US" sz="1800" dirty="0"/>
              <a:t>Medical: U.S. FDA</a:t>
            </a:r>
          </a:p>
          <a:p>
            <a:pPr lvl="3"/>
            <a:r>
              <a:rPr lang="en-US" sz="1800" dirty="0"/>
              <a:t>Process Control: IEC-61508</a:t>
            </a:r>
          </a:p>
          <a:p>
            <a:pPr lvl="3"/>
            <a:r>
              <a:rPr lang="en-US" sz="1800" dirty="0"/>
              <a:t>Railway: EN-50128</a:t>
            </a:r>
          </a:p>
          <a:p>
            <a:pPr marL="468000" lvl="3" indent="0">
              <a:buNone/>
            </a:pPr>
            <a:endParaRPr lang="en-US" sz="1800" dirty="0"/>
          </a:p>
          <a:p>
            <a:pPr lvl="2"/>
            <a:r>
              <a:rPr lang="en-US" sz="2000" dirty="0"/>
              <a:t>Built-in Regression Testing</a:t>
            </a:r>
          </a:p>
          <a:p>
            <a:pPr marL="252000" lvl="2" indent="0">
              <a:buNone/>
            </a:pPr>
            <a:endParaRPr lang="en-US" sz="2000" dirty="0"/>
          </a:p>
          <a:p>
            <a:pPr lvl="2"/>
            <a:r>
              <a:rPr lang="en-US" sz="2000" dirty="0"/>
              <a:t>Caveat: Using VectorCAST is more work than not testing!</a:t>
            </a:r>
            <a:endParaRPr lang="en-US" dirty="0"/>
          </a:p>
        </p:txBody>
      </p:sp>
      <p:sp>
        <p:nvSpPr>
          <p:cNvPr id="2" name="Textplatzhalter 1">
            <a:extLst>
              <a:ext uri="{FF2B5EF4-FFF2-40B4-BE49-F238E27FC236}">
                <a16:creationId xmlns:a16="http://schemas.microsoft.com/office/drawing/2014/main" id="{42A9480C-BA2C-4B30-86D9-AF0F312D9F27}"/>
              </a:ext>
            </a:extLst>
          </p:cNvPr>
          <p:cNvSpPr>
            <a:spLocks noGrp="1"/>
          </p:cNvSpPr>
          <p:nvPr>
            <p:ph type="body" sz="quarter" idx="12"/>
          </p:nvPr>
        </p:nvSpPr>
        <p:spPr/>
        <p:txBody>
          <a:bodyPr/>
          <a:lstStyle/>
          <a:p>
            <a:r>
              <a:rPr lang="en-US" dirty="0"/>
              <a:t>Why Use an Automated Test Tool</a:t>
            </a:r>
          </a:p>
        </p:txBody>
      </p:sp>
      <p:sp>
        <p:nvSpPr>
          <p:cNvPr id="3" name="Title 2"/>
          <p:cNvSpPr>
            <a:spLocks noGrp="1"/>
          </p:cNvSpPr>
          <p:nvPr>
            <p:ph type="title"/>
          </p:nvPr>
        </p:nvSpPr>
        <p:spPr/>
        <p:txBody>
          <a:bodyPr/>
          <a:lstStyle/>
          <a:p>
            <a:r>
              <a:rPr lang="en-US" dirty="0" err="1"/>
              <a:t>VectorCAST</a:t>
            </a:r>
            <a:r>
              <a:rPr lang="en-US" dirty="0"/>
              <a:t> Workflow Overview</a:t>
            </a:r>
          </a:p>
        </p:txBody>
      </p:sp>
      <p:sp>
        <p:nvSpPr>
          <p:cNvPr id="30" name="Rectangle 3078"/>
          <p:cNvSpPr>
            <a:spLocks noChangeArrowheads="1"/>
          </p:cNvSpPr>
          <p:nvPr/>
        </p:nvSpPr>
        <p:spPr bwMode="auto">
          <a:xfrm>
            <a:off x="5991668" y="5901600"/>
            <a:ext cx="184730" cy="329706"/>
          </a:xfrm>
          <a:prstGeom prst="rect">
            <a:avLst/>
          </a:prstGeom>
          <a:noFill/>
          <a:ln>
            <a:noFill/>
          </a:ln>
          <a:effectLst/>
          <a:extLst>
            <a:ext uri="{909E8E84-426E-40DD-AFC4-6F175D3DCCD1}">
              <a14:hiddenFill xmlns:a14="http://schemas.microsoft.com/office/drawing/2010/main">
                <a:solidFill>
                  <a:srgbClr val="0053A5"/>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lnSpc>
                <a:spcPct val="85000"/>
              </a:lnSpc>
            </a:pPr>
            <a:endParaRPr lang="en-US" spc="260" dirty="0">
              <a:solidFill>
                <a:schemeClr val="accent2"/>
              </a:solidFill>
              <a:latin typeface="Arial Black" pitchFamily="34" charset="0"/>
            </a:endParaRPr>
          </a:p>
        </p:txBody>
      </p:sp>
    </p:spTree>
    <p:extLst>
      <p:ext uri="{BB962C8B-B14F-4D97-AF65-F5344CB8AC3E}">
        <p14:creationId xmlns:p14="http://schemas.microsoft.com/office/powerpoint/2010/main" val="3838750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5"/>
          <p:cNvSpPr>
            <a:spLocks noGrp="1" noChangeArrowheads="1"/>
          </p:cNvSpPr>
          <p:nvPr>
            <p:ph sz="quarter" idx="13"/>
          </p:nvPr>
        </p:nvSpPr>
        <p:spPr/>
        <p:txBody>
          <a:bodyPr/>
          <a:lstStyle/>
          <a:p>
            <a:pPr>
              <a:buNone/>
            </a:pPr>
            <a:r>
              <a:rPr lang="en-US" sz="1800" dirty="0" err="1"/>
              <a:t>VectorCAST</a:t>
            </a:r>
            <a:r>
              <a:rPr lang="en-US" sz="1800" dirty="0"/>
              <a:t> parallels manual method of testing</a:t>
            </a:r>
            <a:endParaRPr lang="en-US" dirty="0"/>
          </a:p>
          <a:p>
            <a:pPr marL="0" lvl="1" indent="0">
              <a:buNone/>
            </a:pPr>
            <a:r>
              <a:rPr lang="en-US" dirty="0"/>
              <a:t> </a:t>
            </a:r>
          </a:p>
          <a:p>
            <a:pPr lvl="2"/>
            <a:r>
              <a:rPr lang="en-US" dirty="0"/>
              <a:t>Processes in manual testing are automated with VectorCAST:</a:t>
            </a:r>
          </a:p>
          <a:p>
            <a:pPr lvl="3"/>
            <a:r>
              <a:rPr lang="en-US" dirty="0" err="1"/>
              <a:t>VectorCAST</a:t>
            </a:r>
            <a:r>
              <a:rPr lang="en-US" dirty="0"/>
              <a:t> QA</a:t>
            </a:r>
          </a:p>
          <a:p>
            <a:pPr lvl="4"/>
            <a:r>
              <a:rPr lang="en-US" dirty="0"/>
              <a:t>Instruments entire application</a:t>
            </a:r>
          </a:p>
          <a:p>
            <a:pPr lvl="4"/>
            <a:r>
              <a:rPr lang="en-US" dirty="0"/>
              <a:t>Automate build of instrumented code</a:t>
            </a:r>
          </a:p>
          <a:p>
            <a:pPr lvl="4"/>
            <a:r>
              <a:rPr lang="en-US" dirty="0"/>
              <a:t>Automate execution of test scripts and manual procedures</a:t>
            </a:r>
          </a:p>
          <a:p>
            <a:pPr lvl="3"/>
            <a:r>
              <a:rPr lang="en-US" dirty="0" err="1"/>
              <a:t>VectorCAST</a:t>
            </a:r>
            <a:r>
              <a:rPr lang="en-US" dirty="0"/>
              <a:t> C/C++</a:t>
            </a:r>
          </a:p>
          <a:p>
            <a:pPr lvl="4"/>
            <a:r>
              <a:rPr lang="en-US" dirty="0"/>
              <a:t>Building Test Code</a:t>
            </a:r>
          </a:p>
          <a:p>
            <a:pPr lvl="4"/>
            <a:r>
              <a:rPr lang="en-US" dirty="0"/>
              <a:t>Constructing Test Cases</a:t>
            </a:r>
          </a:p>
          <a:p>
            <a:pPr lvl="4"/>
            <a:r>
              <a:rPr lang="en-US" dirty="0"/>
              <a:t>Executing Tests</a:t>
            </a:r>
          </a:p>
          <a:p>
            <a:pPr lvl="3"/>
            <a:r>
              <a:rPr lang="en-US" dirty="0"/>
              <a:t>Building Test Documentation</a:t>
            </a:r>
          </a:p>
          <a:p>
            <a:endParaRPr lang="en-US" dirty="0"/>
          </a:p>
          <a:p>
            <a:r>
              <a:rPr lang="en-US" dirty="0"/>
              <a:t>The following must be present: </a:t>
            </a:r>
          </a:p>
          <a:p>
            <a:pPr lvl="2"/>
            <a:r>
              <a:rPr lang="en-US" dirty="0"/>
              <a:t>Compiler (on path)</a:t>
            </a:r>
          </a:p>
          <a:p>
            <a:pPr lvl="2"/>
            <a:r>
              <a:rPr lang="en-US" dirty="0"/>
              <a:t>Code Under Test Which Compiles</a:t>
            </a:r>
          </a:p>
          <a:p>
            <a:pPr>
              <a:buNone/>
            </a:pPr>
            <a:endParaRPr lang="en-US" dirty="0"/>
          </a:p>
        </p:txBody>
      </p:sp>
      <p:sp>
        <p:nvSpPr>
          <p:cNvPr id="2" name="Textplatzhalter 1">
            <a:extLst>
              <a:ext uri="{FF2B5EF4-FFF2-40B4-BE49-F238E27FC236}">
                <a16:creationId xmlns:a16="http://schemas.microsoft.com/office/drawing/2014/main" id="{68A2D71A-FADE-48A2-9AFB-7A01F2DF4342}"/>
              </a:ext>
            </a:extLst>
          </p:cNvPr>
          <p:cNvSpPr>
            <a:spLocks noGrp="1"/>
          </p:cNvSpPr>
          <p:nvPr>
            <p:ph type="body" sz="quarter" idx="12"/>
          </p:nvPr>
        </p:nvSpPr>
        <p:spPr/>
        <p:txBody>
          <a:bodyPr/>
          <a:lstStyle/>
          <a:p>
            <a:r>
              <a:rPr lang="en-US" dirty="0"/>
              <a:t>Methods and Prerequisites</a:t>
            </a:r>
          </a:p>
        </p:txBody>
      </p:sp>
      <p:sp>
        <p:nvSpPr>
          <p:cNvPr id="25602" name="Rectangle 4"/>
          <p:cNvSpPr>
            <a:spLocks noGrp="1" noChangeArrowheads="1"/>
          </p:cNvSpPr>
          <p:nvPr>
            <p:ph type="title"/>
          </p:nvPr>
        </p:nvSpPr>
        <p:spPr/>
        <p:txBody>
          <a:bodyPr/>
          <a:lstStyle/>
          <a:p>
            <a:r>
              <a:rPr lang="en-US" dirty="0" err="1"/>
              <a:t>VectorCAST</a:t>
            </a:r>
            <a:r>
              <a:rPr lang="en-US" dirty="0"/>
              <a:t> Workflow Overview</a:t>
            </a:r>
          </a:p>
        </p:txBody>
      </p:sp>
    </p:spTree>
    <p:extLst>
      <p:ext uri="{BB962C8B-B14F-4D97-AF65-F5344CB8AC3E}">
        <p14:creationId xmlns:p14="http://schemas.microsoft.com/office/powerpoint/2010/main" val="2115458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0" lvl="1" indent="0">
              <a:buNone/>
            </a:pPr>
            <a:r>
              <a:rPr lang="en-US" sz="2000" dirty="0" err="1"/>
              <a:t>VectorCAST</a:t>
            </a:r>
            <a:r>
              <a:rPr lang="en-US" sz="2000" dirty="0"/>
              <a:t> C/C++ Training</a:t>
            </a:r>
          </a:p>
          <a:p>
            <a:pPr lvl="2"/>
            <a:r>
              <a:rPr lang="en-US" sz="1800" dirty="0"/>
              <a:t>How to use the tools supplied with </a:t>
            </a:r>
            <a:r>
              <a:rPr lang="en-US" sz="1800" dirty="0" err="1"/>
              <a:t>VectorCAST</a:t>
            </a:r>
            <a:endParaRPr lang="en-US" sz="1800" dirty="0"/>
          </a:p>
          <a:p>
            <a:pPr lvl="3"/>
            <a:r>
              <a:rPr lang="en-US" sz="1600" dirty="0"/>
              <a:t>Create Unit Test Environments</a:t>
            </a:r>
          </a:p>
          <a:p>
            <a:pPr lvl="4"/>
            <a:r>
              <a:rPr lang="en-US" sz="1600" dirty="0"/>
              <a:t>Simple, Compound and Basis Path Test Cases</a:t>
            </a:r>
          </a:p>
          <a:p>
            <a:pPr lvl="4"/>
            <a:r>
              <a:rPr lang="en-US" sz="1600" dirty="0"/>
              <a:t>Environment, Test Case and Parameter User Code</a:t>
            </a:r>
          </a:p>
          <a:p>
            <a:pPr lvl="3"/>
            <a:r>
              <a:rPr lang="en-US" sz="1600" dirty="0"/>
              <a:t>Create System Test Environments</a:t>
            </a:r>
          </a:p>
          <a:p>
            <a:pPr lvl="4"/>
            <a:r>
              <a:rPr lang="en-US" sz="1600" dirty="0"/>
              <a:t>Instrument Source Code</a:t>
            </a:r>
          </a:p>
          <a:p>
            <a:pPr lvl="4"/>
            <a:r>
              <a:rPr lang="en-US" sz="1600" dirty="0"/>
              <a:t>Collect Coverage Data</a:t>
            </a:r>
          </a:p>
          <a:p>
            <a:pPr lvl="3"/>
            <a:r>
              <a:rPr lang="en-US" sz="1600" dirty="0"/>
              <a:t>Probe Points, Requirements Gateway, Cover By Analysis, CSV Import</a:t>
            </a:r>
          </a:p>
          <a:p>
            <a:pPr marL="0" lvl="1" indent="0">
              <a:buNone/>
            </a:pPr>
            <a:r>
              <a:rPr lang="en-US" sz="2000" dirty="0" err="1"/>
              <a:t>VectorCAST</a:t>
            </a:r>
            <a:r>
              <a:rPr lang="en-US" sz="2000" dirty="0"/>
              <a:t> Workflow Training</a:t>
            </a:r>
          </a:p>
          <a:p>
            <a:pPr lvl="2"/>
            <a:r>
              <a:rPr lang="en-US" sz="1800" dirty="0"/>
              <a:t>How to implement </a:t>
            </a:r>
            <a:r>
              <a:rPr lang="en-US" sz="1800" dirty="0" err="1"/>
              <a:t>VectorCAST</a:t>
            </a:r>
            <a:r>
              <a:rPr lang="en-US" sz="2000" dirty="0"/>
              <a:t> </a:t>
            </a:r>
          </a:p>
          <a:p>
            <a:pPr lvl="3"/>
            <a:r>
              <a:rPr lang="en-US" sz="1600" dirty="0"/>
              <a:t>From Nothing to Something</a:t>
            </a:r>
          </a:p>
          <a:p>
            <a:pPr lvl="4"/>
            <a:r>
              <a:rPr lang="en-US" sz="1600" dirty="0"/>
              <a:t>Create Testing Solution from Beginning to End</a:t>
            </a:r>
          </a:p>
          <a:p>
            <a:pPr lvl="5"/>
            <a:r>
              <a:rPr lang="en-US" sz="1600" dirty="0" err="1"/>
              <a:t>VectorCAST</a:t>
            </a:r>
            <a:r>
              <a:rPr lang="en-US" sz="1600" dirty="0"/>
              <a:t> Start-up Scripts</a:t>
            </a:r>
          </a:p>
          <a:p>
            <a:pPr lvl="5"/>
            <a:r>
              <a:rPr lang="en-US" sz="1600" dirty="0"/>
              <a:t>Collecting Build Information</a:t>
            </a:r>
          </a:p>
          <a:p>
            <a:pPr lvl="5"/>
            <a:r>
              <a:rPr lang="en-US" sz="1600" dirty="0"/>
              <a:t>Set Up Complete Working Solution</a:t>
            </a:r>
          </a:p>
          <a:p>
            <a:pPr lvl="3"/>
            <a:r>
              <a:rPr lang="en-US" sz="1600" dirty="0"/>
              <a:t>Implement with Your Project</a:t>
            </a:r>
          </a:p>
          <a:p>
            <a:pPr marL="0" lvl="1" indent="0">
              <a:buNone/>
            </a:pPr>
            <a:endParaRPr lang="en-US" sz="2000" dirty="0"/>
          </a:p>
        </p:txBody>
      </p:sp>
      <p:sp>
        <p:nvSpPr>
          <p:cNvPr id="7" name="Textplatzhalter 6">
            <a:extLst>
              <a:ext uri="{FF2B5EF4-FFF2-40B4-BE49-F238E27FC236}">
                <a16:creationId xmlns:a16="http://schemas.microsoft.com/office/drawing/2014/main" id="{003314FC-052F-4057-A84B-06AC53E2AD8C}"/>
              </a:ext>
            </a:extLst>
          </p:cNvPr>
          <p:cNvSpPr>
            <a:spLocks noGrp="1"/>
          </p:cNvSpPr>
          <p:nvPr>
            <p:ph type="body" sz="quarter" idx="12"/>
          </p:nvPr>
        </p:nvSpPr>
        <p:spPr/>
        <p:txBody>
          <a:bodyPr/>
          <a:lstStyle/>
          <a:p>
            <a:r>
              <a:rPr lang="en-US" dirty="0"/>
              <a:t>Comparing </a:t>
            </a:r>
            <a:r>
              <a:rPr lang="en-US" dirty="0" err="1"/>
              <a:t>VectorCAST</a:t>
            </a:r>
            <a:r>
              <a:rPr lang="en-US" dirty="0"/>
              <a:t> Workflow and C/C++ Training</a:t>
            </a:r>
          </a:p>
        </p:txBody>
      </p:sp>
      <p:sp>
        <p:nvSpPr>
          <p:cNvPr id="3" name="Title 2"/>
          <p:cNvSpPr>
            <a:spLocks noGrp="1"/>
          </p:cNvSpPr>
          <p:nvPr>
            <p:ph type="title"/>
          </p:nvPr>
        </p:nvSpPr>
        <p:spPr/>
        <p:txBody>
          <a:bodyPr/>
          <a:lstStyle/>
          <a:p>
            <a:r>
              <a:rPr lang="en-US" dirty="0" err="1"/>
              <a:t>VectorCAST</a:t>
            </a:r>
            <a:r>
              <a:rPr lang="en-US" dirty="0"/>
              <a:t> Workflow Overview</a:t>
            </a:r>
          </a:p>
        </p:txBody>
      </p:sp>
      <p:sp>
        <p:nvSpPr>
          <p:cNvPr id="30" name="Rectangle 3078"/>
          <p:cNvSpPr>
            <a:spLocks noChangeArrowheads="1"/>
          </p:cNvSpPr>
          <p:nvPr/>
        </p:nvSpPr>
        <p:spPr bwMode="auto">
          <a:xfrm>
            <a:off x="5991668" y="5901600"/>
            <a:ext cx="184730" cy="329706"/>
          </a:xfrm>
          <a:prstGeom prst="rect">
            <a:avLst/>
          </a:prstGeom>
          <a:noFill/>
          <a:ln>
            <a:noFill/>
          </a:ln>
          <a:effectLst/>
          <a:extLst>
            <a:ext uri="{909E8E84-426E-40DD-AFC4-6F175D3DCCD1}">
              <a14:hiddenFill xmlns:a14="http://schemas.microsoft.com/office/drawing/2010/main">
                <a:solidFill>
                  <a:srgbClr val="0053A5"/>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lnSpc>
                <a:spcPct val="85000"/>
              </a:lnSpc>
            </a:pPr>
            <a:endParaRPr lang="en-US" spc="260" dirty="0">
              <a:solidFill>
                <a:schemeClr val="accent2"/>
              </a:solidFill>
              <a:latin typeface="Arial Black" pitchFamily="34" charset="0"/>
            </a:endParaRPr>
          </a:p>
        </p:txBody>
      </p:sp>
    </p:spTree>
    <p:extLst>
      <p:ext uri="{BB962C8B-B14F-4D97-AF65-F5344CB8AC3E}">
        <p14:creationId xmlns:p14="http://schemas.microsoft.com/office/powerpoint/2010/main" val="1409306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5"/>
          <p:cNvSpPr>
            <a:spLocks noGrp="1" noChangeArrowheads="1"/>
          </p:cNvSpPr>
          <p:nvPr>
            <p:ph sz="quarter" idx="13"/>
          </p:nvPr>
        </p:nvSpPr>
        <p:spPr/>
        <p:txBody>
          <a:bodyPr/>
          <a:lstStyle/>
          <a:p>
            <a:endParaRPr lang="en-US" dirty="0"/>
          </a:p>
          <a:p>
            <a:pPr>
              <a:buNone/>
            </a:pPr>
            <a:endParaRPr lang="en-US" dirty="0"/>
          </a:p>
        </p:txBody>
      </p:sp>
      <p:sp>
        <p:nvSpPr>
          <p:cNvPr id="2" name="Textplatzhalter 1">
            <a:extLst>
              <a:ext uri="{FF2B5EF4-FFF2-40B4-BE49-F238E27FC236}">
                <a16:creationId xmlns:a16="http://schemas.microsoft.com/office/drawing/2014/main" id="{68A2D71A-FADE-48A2-9AFB-7A01F2DF4342}"/>
              </a:ext>
            </a:extLst>
          </p:cNvPr>
          <p:cNvSpPr>
            <a:spLocks noGrp="1"/>
          </p:cNvSpPr>
          <p:nvPr>
            <p:ph type="body" sz="quarter" idx="12"/>
          </p:nvPr>
        </p:nvSpPr>
        <p:spPr/>
        <p:txBody>
          <a:bodyPr/>
          <a:lstStyle/>
          <a:p>
            <a:endParaRPr lang="en-US" dirty="0"/>
          </a:p>
        </p:txBody>
      </p:sp>
      <p:sp>
        <p:nvSpPr>
          <p:cNvPr id="25602" name="Rectangle 4"/>
          <p:cNvSpPr>
            <a:spLocks noGrp="1" noChangeArrowheads="1"/>
          </p:cNvSpPr>
          <p:nvPr>
            <p:ph type="title"/>
          </p:nvPr>
        </p:nvSpPr>
        <p:spPr/>
        <p:txBody>
          <a:bodyPr/>
          <a:lstStyle/>
          <a:p>
            <a:r>
              <a:rPr lang="en-US" dirty="0" err="1"/>
              <a:t>VectorCAST</a:t>
            </a:r>
            <a:r>
              <a:rPr lang="en-US" dirty="0"/>
              <a:t> Workflow Overview</a:t>
            </a:r>
          </a:p>
        </p:txBody>
      </p:sp>
    </p:spTree>
    <p:extLst>
      <p:ext uri="{BB962C8B-B14F-4D97-AF65-F5344CB8AC3E}">
        <p14:creationId xmlns:p14="http://schemas.microsoft.com/office/powerpoint/2010/main" val="998128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ext uri="{D42A27DB-BD31-4B8C-83A1-F6EECF244321}">
                <p14:modId xmlns:p14="http://schemas.microsoft.com/office/powerpoint/2010/main" val="1652732040"/>
              </p:ext>
            </p:extLst>
          </p:nvPr>
        </p:nvGraphicFramePr>
        <p:xfrm>
          <a:off x="670985" y="1385166"/>
          <a:ext cx="10052433" cy="4602480"/>
        </p:xfrm>
        <a:graphic>
          <a:graphicData uri="http://schemas.openxmlformats.org/drawingml/2006/table">
            <a:tbl>
              <a:tblPr firstRow="1" bandRow="1">
                <a:tableStyleId>{2D5ABB26-0587-4C30-8999-92F81FD0307C}</a:tableStyleId>
              </a:tblPr>
              <a:tblGrid>
                <a:gridCol w="2415743">
                  <a:extLst>
                    <a:ext uri="{9D8B030D-6E8A-4147-A177-3AD203B41FA5}">
                      <a16:colId xmlns:a16="http://schemas.microsoft.com/office/drawing/2014/main" val="20000"/>
                    </a:ext>
                  </a:extLst>
                </a:gridCol>
                <a:gridCol w="7636690">
                  <a:extLst>
                    <a:ext uri="{9D8B030D-6E8A-4147-A177-3AD203B41FA5}">
                      <a16:colId xmlns:a16="http://schemas.microsoft.com/office/drawing/2014/main" val="20001"/>
                    </a:ext>
                  </a:extLst>
                </a:gridCol>
              </a:tblGrid>
              <a:tr h="370840">
                <a:tc>
                  <a:txBody>
                    <a:bodyPr/>
                    <a:lstStyle/>
                    <a:p>
                      <a:r>
                        <a:rPr lang="en-US" sz="1200" b="1" i="1" dirty="0">
                          <a:solidFill>
                            <a:srgbClr val="B70032"/>
                          </a:solidFill>
                        </a:rPr>
                        <a:t>Unit</a:t>
                      </a:r>
                    </a:p>
                  </a:txBody>
                  <a:tcPr marL="92620" marR="92620"/>
                </a:tc>
                <a:tc>
                  <a:txBody>
                    <a:bodyPr/>
                    <a:lstStyle/>
                    <a:p>
                      <a:r>
                        <a:rPr lang="fr-FR" sz="1200" b="0" i="0" u="none" strike="noStrike" kern="1200" baseline="0" dirty="0">
                          <a:solidFill>
                            <a:schemeClr val="tx1"/>
                          </a:solidFill>
                          <a:latin typeface="+mn-lt"/>
                          <a:ea typeface="+mn-ea"/>
                          <a:cs typeface="+mn-cs"/>
                        </a:rPr>
                        <a:t>A C/C++ source-code file (*.c / .cpp), or an Ada Package</a:t>
                      </a:r>
                      <a:endParaRPr lang="en-US" sz="1200" dirty="0"/>
                    </a:p>
                  </a:txBody>
                  <a:tcPr marL="92620" marR="92620"/>
                </a:tc>
                <a:extLst>
                  <a:ext uri="{0D108BD9-81ED-4DB2-BD59-A6C34878D82A}">
                    <a16:rowId xmlns:a16="http://schemas.microsoft.com/office/drawing/2014/main" val="10000"/>
                  </a:ext>
                </a:extLst>
              </a:tr>
              <a:tr h="370840">
                <a:tc>
                  <a:txBody>
                    <a:bodyPr/>
                    <a:lstStyle/>
                    <a:p>
                      <a:r>
                        <a:rPr lang="en-US" sz="1200" b="1" i="1" dirty="0">
                          <a:solidFill>
                            <a:srgbClr val="B70032"/>
                          </a:solidFill>
                        </a:rPr>
                        <a:t>Unit</a:t>
                      </a:r>
                      <a:r>
                        <a:rPr lang="en-US" sz="1200" b="1" i="1" baseline="0" dirty="0">
                          <a:solidFill>
                            <a:srgbClr val="B70032"/>
                          </a:solidFill>
                        </a:rPr>
                        <a:t> </a:t>
                      </a:r>
                      <a:r>
                        <a:rPr lang="en-US" sz="1200" b="1" i="1" dirty="0">
                          <a:solidFill>
                            <a:srgbClr val="B70032"/>
                          </a:solidFill>
                        </a:rPr>
                        <a:t>Under Test (UUT)</a:t>
                      </a:r>
                    </a:p>
                  </a:txBody>
                  <a:tcPr marL="92620" marR="92620"/>
                </a:tc>
                <a:tc>
                  <a:txBody>
                    <a:bodyPr/>
                    <a:lstStyle/>
                    <a:p>
                      <a:r>
                        <a:rPr lang="en-US" sz="1200" b="0" i="0" u="none" strike="noStrike" kern="1200" baseline="0" dirty="0">
                          <a:solidFill>
                            <a:schemeClr val="tx1"/>
                          </a:solidFill>
                          <a:latin typeface="+mn-lt"/>
                          <a:ea typeface="+mn-ea"/>
                          <a:cs typeface="+mn-cs"/>
                        </a:rPr>
                        <a:t>A Unit containing functions that will be tested</a:t>
                      </a:r>
                      <a:endParaRPr lang="en-US" sz="1200" dirty="0"/>
                    </a:p>
                  </a:txBody>
                  <a:tcPr marL="92620" marR="92620"/>
                </a:tc>
                <a:extLst>
                  <a:ext uri="{0D108BD9-81ED-4DB2-BD59-A6C34878D82A}">
                    <a16:rowId xmlns:a16="http://schemas.microsoft.com/office/drawing/2014/main" val="10001"/>
                  </a:ext>
                </a:extLst>
              </a:tr>
              <a:tr h="640080">
                <a:tc>
                  <a:txBody>
                    <a:bodyPr/>
                    <a:lstStyle/>
                    <a:p>
                      <a:r>
                        <a:rPr lang="en-US" sz="1200" b="1" i="1" dirty="0">
                          <a:solidFill>
                            <a:srgbClr val="B70032"/>
                          </a:solidFill>
                        </a:rPr>
                        <a:t>Visible Subprograms</a:t>
                      </a:r>
                    </a:p>
                    <a:p>
                      <a:endParaRPr lang="en-US" sz="1200" b="1" i="1" dirty="0">
                        <a:solidFill>
                          <a:srgbClr val="B70032"/>
                        </a:solidFill>
                      </a:endParaRPr>
                    </a:p>
                    <a:p>
                      <a:r>
                        <a:rPr lang="en-US" sz="1200" b="1" i="1" dirty="0">
                          <a:solidFill>
                            <a:srgbClr val="B70032"/>
                          </a:solidFill>
                        </a:rPr>
                        <a:t>Function Under Test </a:t>
                      </a:r>
                    </a:p>
                  </a:txBody>
                  <a:tcPr marL="92620" marR="92620"/>
                </a:tc>
                <a:tc>
                  <a:txBody>
                    <a:bodyPr/>
                    <a:lstStyle/>
                    <a:p>
                      <a:r>
                        <a:rPr lang="en-US" sz="1200" b="0" i="0" u="none" strike="noStrike" kern="1200" baseline="0" dirty="0">
                          <a:solidFill>
                            <a:schemeClr val="tx1"/>
                          </a:solidFill>
                          <a:latin typeface="+mn-lt"/>
                          <a:ea typeface="+mn-ea"/>
                          <a:cs typeface="+mn-cs"/>
                        </a:rPr>
                        <a:t>Subprograms, or Functions, in the UUT that are Testable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Function, or Visual Subprogram, that is currently being tested (FUT)</a:t>
                      </a:r>
                      <a:endParaRPr lang="en-US" sz="1200" dirty="0"/>
                    </a:p>
                  </a:txBody>
                  <a:tcPr marL="92620" marR="92620"/>
                </a:tc>
                <a:extLst>
                  <a:ext uri="{0D108BD9-81ED-4DB2-BD59-A6C34878D82A}">
                    <a16:rowId xmlns:a16="http://schemas.microsoft.com/office/drawing/2014/main" val="10002"/>
                  </a:ext>
                </a:extLst>
              </a:tr>
              <a:tr h="370840">
                <a:tc>
                  <a:txBody>
                    <a:bodyPr/>
                    <a:lstStyle/>
                    <a:p>
                      <a:r>
                        <a:rPr lang="en-US" sz="1200" b="1" i="1" dirty="0">
                          <a:solidFill>
                            <a:srgbClr val="B70032"/>
                          </a:solidFill>
                        </a:rPr>
                        <a:t>Dependent</a:t>
                      </a:r>
                      <a:r>
                        <a:rPr lang="en-US" sz="1200" b="1" i="1" baseline="0" dirty="0">
                          <a:solidFill>
                            <a:srgbClr val="B70032"/>
                          </a:solidFill>
                        </a:rPr>
                        <a:t> Unit</a:t>
                      </a:r>
                      <a:endParaRPr lang="en-US" sz="1200" b="1" i="1" dirty="0">
                        <a:solidFill>
                          <a:srgbClr val="B70032"/>
                        </a:solidFill>
                      </a:endParaRPr>
                    </a:p>
                  </a:txBody>
                  <a:tcPr marL="92620" marR="92620"/>
                </a:tc>
                <a:tc>
                  <a:txBody>
                    <a:bodyPr/>
                    <a:lstStyle/>
                    <a:p>
                      <a:r>
                        <a:rPr lang="en-US" sz="1200" b="0" i="0" u="none" strike="noStrike" kern="1200" baseline="0" dirty="0">
                          <a:solidFill>
                            <a:schemeClr val="tx1"/>
                          </a:solidFill>
                          <a:latin typeface="+mn-lt"/>
                          <a:ea typeface="+mn-ea"/>
                          <a:cs typeface="+mn-cs"/>
                        </a:rPr>
                        <a:t>A Unit containing subprograms used/called by a UUT</a:t>
                      </a:r>
                      <a:endParaRPr lang="en-US" sz="1200" dirty="0"/>
                    </a:p>
                  </a:txBody>
                  <a:tcPr marL="92620" marR="92620"/>
                </a:tc>
                <a:extLst>
                  <a:ext uri="{0D108BD9-81ED-4DB2-BD59-A6C34878D82A}">
                    <a16:rowId xmlns:a16="http://schemas.microsoft.com/office/drawing/2014/main" val="10003"/>
                  </a:ext>
                </a:extLst>
              </a:tr>
              <a:tr h="370840">
                <a:tc>
                  <a:txBody>
                    <a:bodyPr/>
                    <a:lstStyle/>
                    <a:p>
                      <a:r>
                        <a:rPr lang="en-US" sz="1200" b="1" i="1" dirty="0">
                          <a:solidFill>
                            <a:srgbClr val="B70032"/>
                          </a:solidFill>
                        </a:rPr>
                        <a:t>Stubs</a:t>
                      </a:r>
                    </a:p>
                  </a:txBody>
                  <a:tcPr marL="92620" marR="92620"/>
                </a:tc>
                <a:tc>
                  <a:txBody>
                    <a:bodyPr/>
                    <a:lstStyle/>
                    <a:p>
                      <a:r>
                        <a:rPr lang="en-US" sz="1200" b="0" i="0" u="none" strike="noStrike" kern="1200" baseline="0" dirty="0">
                          <a:solidFill>
                            <a:schemeClr val="tx1"/>
                          </a:solidFill>
                          <a:latin typeface="+mn-lt"/>
                          <a:ea typeface="+mn-ea"/>
                          <a:cs typeface="+mn-cs"/>
                        </a:rPr>
                        <a:t>Alternate unit logic for Dependent Units to allow control of data passed back to the UUT</a:t>
                      </a:r>
                      <a:endParaRPr lang="en-US" sz="1200" dirty="0"/>
                    </a:p>
                  </a:txBody>
                  <a:tcPr marL="92620" marR="92620"/>
                </a:tc>
                <a:extLst>
                  <a:ext uri="{0D108BD9-81ED-4DB2-BD59-A6C34878D82A}">
                    <a16:rowId xmlns:a16="http://schemas.microsoft.com/office/drawing/2014/main" val="10004"/>
                  </a:ext>
                </a:extLst>
              </a:tr>
              <a:tr h="370840">
                <a:tc>
                  <a:txBody>
                    <a:bodyPr/>
                    <a:lstStyle/>
                    <a:p>
                      <a:r>
                        <a:rPr lang="en-US" sz="1200" b="1" i="1" dirty="0">
                          <a:solidFill>
                            <a:srgbClr val="B70032"/>
                          </a:solidFill>
                        </a:rPr>
                        <a:t>Test Driver</a:t>
                      </a:r>
                    </a:p>
                  </a:txBody>
                  <a:tcPr marL="92620" marR="92620"/>
                </a:tc>
                <a:tc>
                  <a:txBody>
                    <a:bodyPr/>
                    <a:lstStyle/>
                    <a:p>
                      <a:r>
                        <a:rPr lang="en-US" sz="1200" b="0" i="0" u="none" strike="noStrike" kern="1200" baseline="0" dirty="0">
                          <a:solidFill>
                            <a:schemeClr val="tx1"/>
                          </a:solidFill>
                          <a:latin typeface="+mn-lt"/>
                          <a:ea typeface="+mn-ea"/>
                          <a:cs typeface="+mn-cs"/>
                        </a:rPr>
                        <a:t>Main program to exercise Visible Subprograms in the UUT</a:t>
                      </a:r>
                      <a:endParaRPr lang="en-US" sz="1200" dirty="0"/>
                    </a:p>
                  </a:txBody>
                  <a:tcPr marL="92620" marR="92620"/>
                </a:tc>
                <a:extLst>
                  <a:ext uri="{0D108BD9-81ED-4DB2-BD59-A6C34878D82A}">
                    <a16:rowId xmlns:a16="http://schemas.microsoft.com/office/drawing/2014/main" val="10005"/>
                  </a:ext>
                </a:extLst>
              </a:tr>
              <a:tr h="457200">
                <a:tc>
                  <a:txBody>
                    <a:bodyPr/>
                    <a:lstStyle/>
                    <a:p>
                      <a:r>
                        <a:rPr lang="en-US" sz="1200" b="1" i="1" dirty="0">
                          <a:solidFill>
                            <a:srgbClr val="B70032"/>
                          </a:solidFill>
                        </a:rPr>
                        <a:t>Test Harness</a:t>
                      </a:r>
                    </a:p>
                  </a:txBody>
                  <a:tcPr marL="92620" marR="92620"/>
                </a:tc>
                <a:tc>
                  <a:txBody>
                    <a:bodyPr/>
                    <a:lstStyle/>
                    <a:p>
                      <a:r>
                        <a:rPr lang="en-US" sz="1200" b="0" i="0" u="none" strike="noStrike" kern="1200" baseline="0" dirty="0">
                          <a:solidFill>
                            <a:schemeClr val="tx1"/>
                          </a:solidFill>
                          <a:latin typeface="+mn-lt"/>
                          <a:ea typeface="+mn-ea"/>
                          <a:cs typeface="+mn-cs"/>
                        </a:rPr>
                        <a:t>Executable program created when the Test Driver, Dependent Units, Stubs, and UUTs are linked together</a:t>
                      </a:r>
                      <a:endParaRPr lang="en-US" sz="1200" dirty="0"/>
                    </a:p>
                  </a:txBody>
                  <a:tcPr marL="92620" marR="92620"/>
                </a:tc>
                <a:extLst>
                  <a:ext uri="{0D108BD9-81ED-4DB2-BD59-A6C34878D82A}">
                    <a16:rowId xmlns:a16="http://schemas.microsoft.com/office/drawing/2014/main" val="10006"/>
                  </a:ext>
                </a:extLst>
              </a:tr>
              <a:tr h="457200">
                <a:tc>
                  <a:txBody>
                    <a:bodyPr/>
                    <a:lstStyle/>
                    <a:p>
                      <a:r>
                        <a:rPr lang="en-US" sz="1200" b="1" i="1" dirty="0">
                          <a:solidFill>
                            <a:srgbClr val="B70032"/>
                          </a:solidFill>
                        </a:rPr>
                        <a:t>Test Case</a:t>
                      </a:r>
                    </a:p>
                  </a:txBody>
                  <a:tcPr marL="92620" marR="92620"/>
                </a:tc>
                <a:tc>
                  <a:txBody>
                    <a:bodyPr/>
                    <a:lstStyle/>
                    <a:p>
                      <a:r>
                        <a:rPr lang="en-US" sz="1200" b="0" i="0" u="none" strike="noStrike" kern="1200" baseline="0" dirty="0">
                          <a:solidFill>
                            <a:schemeClr val="tx1"/>
                          </a:solidFill>
                          <a:latin typeface="+mn-lt"/>
                          <a:ea typeface="+mn-ea"/>
                          <a:cs typeface="+mn-cs"/>
                        </a:rPr>
                        <a:t>Collection of input data to stimulate the UUT and expected data to be compared against the outputs of the UUT</a:t>
                      </a:r>
                      <a:endParaRPr lang="en-US" sz="1200" dirty="0"/>
                    </a:p>
                  </a:txBody>
                  <a:tcPr marL="92620" marR="92620"/>
                </a:tc>
                <a:extLst>
                  <a:ext uri="{0D108BD9-81ED-4DB2-BD59-A6C34878D82A}">
                    <a16:rowId xmlns:a16="http://schemas.microsoft.com/office/drawing/2014/main" val="10007"/>
                  </a:ext>
                </a:extLst>
              </a:tr>
              <a:tr h="370840">
                <a:tc>
                  <a:txBody>
                    <a:bodyPr/>
                    <a:lstStyle/>
                    <a:p>
                      <a:r>
                        <a:rPr lang="en-US" sz="1200" b="1" i="1" dirty="0">
                          <a:solidFill>
                            <a:srgbClr val="B70032"/>
                          </a:solidFill>
                        </a:rPr>
                        <a:t>Blackbox</a:t>
                      </a:r>
                    </a:p>
                  </a:txBody>
                  <a:tcPr marL="92620" marR="92620"/>
                </a:tc>
                <a:tc>
                  <a:txBody>
                    <a:bodyPr/>
                    <a:lstStyle/>
                    <a:p>
                      <a:r>
                        <a:rPr lang="en-US" sz="1200" b="0" i="0" u="none" strike="noStrike" kern="1200" baseline="0" dirty="0">
                          <a:solidFill>
                            <a:schemeClr val="tx1"/>
                          </a:solidFill>
                          <a:latin typeface="+mn-lt"/>
                          <a:ea typeface="+mn-ea"/>
                          <a:cs typeface="+mn-cs"/>
                        </a:rPr>
                        <a:t>Test harness has no visibility into the internal structure of the UUT</a:t>
                      </a:r>
                      <a:endParaRPr lang="en-US" sz="1200" dirty="0"/>
                    </a:p>
                  </a:txBody>
                  <a:tcPr marL="92620" marR="92620"/>
                </a:tc>
                <a:extLst>
                  <a:ext uri="{0D108BD9-81ED-4DB2-BD59-A6C34878D82A}">
                    <a16:rowId xmlns:a16="http://schemas.microsoft.com/office/drawing/2014/main" val="10008"/>
                  </a:ext>
                </a:extLst>
              </a:tr>
              <a:tr h="822960">
                <a:tc>
                  <a:txBody>
                    <a:bodyPr/>
                    <a:lstStyle/>
                    <a:p>
                      <a:r>
                        <a:rPr lang="en-US" sz="1200" b="1" i="1" dirty="0">
                          <a:solidFill>
                            <a:srgbClr val="B70032"/>
                          </a:solidFill>
                        </a:rPr>
                        <a:t>Whitebox</a:t>
                      </a:r>
                    </a:p>
                    <a:p>
                      <a:endParaRPr lang="en-US" sz="1200" b="1" i="1" dirty="0">
                        <a:solidFill>
                          <a:srgbClr val="FF0000"/>
                        </a:solidFill>
                      </a:endParaRPr>
                    </a:p>
                    <a:p>
                      <a:r>
                        <a:rPr lang="en-US" sz="1200" b="1" i="1" dirty="0">
                          <a:solidFill>
                            <a:srgbClr val="B70032"/>
                          </a:solidFill>
                        </a:rPr>
                        <a:t>Instrumentation</a:t>
                      </a:r>
                    </a:p>
                  </a:txBody>
                  <a:tcPr marL="92620" marR="92620"/>
                </a:tc>
                <a:tc>
                  <a:txBody>
                    <a:bodyPr/>
                    <a:lstStyle/>
                    <a:p>
                      <a:r>
                        <a:rPr lang="en-US" sz="1200" b="0" i="0" u="none" strike="noStrike" kern="1200" baseline="0" dirty="0">
                          <a:solidFill>
                            <a:schemeClr val="tx1"/>
                          </a:solidFill>
                          <a:latin typeface="+mn-lt"/>
                          <a:ea typeface="+mn-ea"/>
                          <a:cs typeface="+mn-cs"/>
                        </a:rPr>
                        <a:t>Test harness has visibility into the internal structure of UUT</a:t>
                      </a:r>
                    </a:p>
                    <a:p>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Code</a:t>
                      </a:r>
                      <a:r>
                        <a:rPr lang="en-US" sz="1200" baseline="0" dirty="0"/>
                        <a:t> added to your source code by VectorCAST to keep track of what statements and branches have been executed</a:t>
                      </a:r>
                      <a:endParaRPr lang="en-US" sz="1200" dirty="0"/>
                    </a:p>
                  </a:txBody>
                  <a:tcPr marL="92620" marR="92620"/>
                </a:tc>
                <a:extLst>
                  <a:ext uri="{0D108BD9-81ED-4DB2-BD59-A6C34878D82A}">
                    <a16:rowId xmlns:a16="http://schemas.microsoft.com/office/drawing/2014/main" val="10009"/>
                  </a:ext>
                </a:extLst>
              </a:tr>
            </a:tbl>
          </a:graphicData>
        </a:graphic>
      </p:graphicFrame>
      <p:sp>
        <p:nvSpPr>
          <p:cNvPr id="7" name="Textplatzhalter 6">
            <a:extLst>
              <a:ext uri="{FF2B5EF4-FFF2-40B4-BE49-F238E27FC236}">
                <a16:creationId xmlns:a16="http://schemas.microsoft.com/office/drawing/2014/main" id="{3D7C285F-567D-49CF-8CB2-2B2EC5C6535A}"/>
              </a:ext>
            </a:extLst>
          </p:cNvPr>
          <p:cNvSpPr>
            <a:spLocks noGrp="1"/>
          </p:cNvSpPr>
          <p:nvPr>
            <p:ph type="body" sz="quarter" idx="12"/>
          </p:nvPr>
        </p:nvSpPr>
        <p:spPr/>
        <p:txBody>
          <a:bodyPr/>
          <a:lstStyle/>
          <a:p>
            <a:r>
              <a:rPr lang="en-US" dirty="0"/>
              <a:t>Terminology</a:t>
            </a:r>
          </a:p>
        </p:txBody>
      </p:sp>
      <p:sp>
        <p:nvSpPr>
          <p:cNvPr id="3" name="Title 2"/>
          <p:cNvSpPr>
            <a:spLocks noGrp="1"/>
          </p:cNvSpPr>
          <p:nvPr>
            <p:ph type="title"/>
          </p:nvPr>
        </p:nvSpPr>
        <p:spPr/>
        <p:txBody>
          <a:bodyPr/>
          <a:lstStyle/>
          <a:p>
            <a:r>
              <a:rPr lang="en-US" dirty="0" err="1"/>
              <a:t>VectorCAST</a:t>
            </a:r>
            <a:r>
              <a:rPr lang="en-US" dirty="0"/>
              <a:t> Workflow Overview</a:t>
            </a:r>
          </a:p>
        </p:txBody>
      </p:sp>
    </p:spTree>
    <p:extLst>
      <p:ext uri="{BB962C8B-B14F-4D97-AF65-F5344CB8AC3E}">
        <p14:creationId xmlns:p14="http://schemas.microsoft.com/office/powerpoint/2010/main" val="3918106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sz="quarter" idx="13"/>
          </p:nvPr>
        </p:nvSpPr>
        <p:spPr>
          <a:xfrm>
            <a:off x="673888" y="1260000"/>
            <a:ext cx="10872000" cy="5220000"/>
          </a:xfrm>
        </p:spPr>
        <p:txBody>
          <a:bodyPr>
            <a:normAutofit/>
          </a:bodyPr>
          <a:lstStyle/>
          <a:p>
            <a:pPr marL="0" lvl="1" indent="0">
              <a:buNone/>
            </a:pPr>
            <a:r>
              <a:rPr lang="en-US" dirty="0"/>
              <a:t>This style of testing isolates an individual function or procedure of an application and ensures that the unit behaves as designed.</a:t>
            </a:r>
          </a:p>
          <a:p>
            <a:pPr marL="0" lvl="1" indent="0">
              <a:buNone/>
            </a:pPr>
            <a:endParaRPr lang="en-US" dirty="0"/>
          </a:p>
          <a:p>
            <a:pPr lvl="1"/>
            <a:r>
              <a:rPr lang="en-US" dirty="0"/>
              <a:t>Units are the smallest testable part of any software</a:t>
            </a:r>
          </a:p>
          <a:p>
            <a:pPr lvl="2"/>
            <a:r>
              <a:rPr lang="en-US" dirty="0"/>
              <a:t>Usually at the function level but modules can be tested as well</a:t>
            </a:r>
          </a:p>
          <a:p>
            <a:pPr lvl="1"/>
            <a:r>
              <a:rPr lang="en-US" dirty="0"/>
              <a:t>Stubs assist in unit testing</a:t>
            </a:r>
          </a:p>
          <a:p>
            <a:pPr lvl="2"/>
            <a:r>
              <a:rPr lang="en-US" dirty="0"/>
              <a:t>Control input</a:t>
            </a:r>
          </a:p>
          <a:p>
            <a:pPr lvl="2"/>
            <a:r>
              <a:rPr lang="en-US" dirty="0"/>
              <a:t>Expected values on parameters</a:t>
            </a:r>
          </a:p>
          <a:p>
            <a:endParaRPr lang="en-US" dirty="0"/>
          </a:p>
          <a:p>
            <a:endParaRPr lang="en-US" dirty="0"/>
          </a:p>
        </p:txBody>
      </p:sp>
      <p:sp>
        <p:nvSpPr>
          <p:cNvPr id="2" name="Textplatzhalter 1">
            <a:extLst>
              <a:ext uri="{FF2B5EF4-FFF2-40B4-BE49-F238E27FC236}">
                <a16:creationId xmlns:a16="http://schemas.microsoft.com/office/drawing/2014/main" id="{790994E3-1CF1-4975-B33B-9F5EC26472BB}"/>
              </a:ext>
            </a:extLst>
          </p:cNvPr>
          <p:cNvSpPr>
            <a:spLocks noGrp="1"/>
          </p:cNvSpPr>
          <p:nvPr>
            <p:ph type="body" sz="quarter" idx="12"/>
          </p:nvPr>
        </p:nvSpPr>
        <p:spPr/>
        <p:txBody>
          <a:bodyPr/>
          <a:lstStyle/>
          <a:p>
            <a:r>
              <a:rPr lang="en-US" dirty="0"/>
              <a:t>Unit Testing</a:t>
            </a:r>
          </a:p>
        </p:txBody>
      </p:sp>
      <p:sp>
        <p:nvSpPr>
          <p:cNvPr id="3" name="Title 2"/>
          <p:cNvSpPr>
            <a:spLocks noGrp="1"/>
          </p:cNvSpPr>
          <p:nvPr>
            <p:ph type="title"/>
          </p:nvPr>
        </p:nvSpPr>
        <p:spPr/>
        <p:txBody>
          <a:bodyPr/>
          <a:lstStyle/>
          <a:p>
            <a:r>
              <a:rPr lang="en-US" dirty="0" err="1"/>
              <a:t>VectorCAST</a:t>
            </a:r>
            <a:r>
              <a:rPr lang="en-US" dirty="0"/>
              <a:t> Workflow Overview</a:t>
            </a:r>
          </a:p>
        </p:txBody>
      </p:sp>
    </p:spTree>
    <p:extLst>
      <p:ext uri="{BB962C8B-B14F-4D97-AF65-F5344CB8AC3E}">
        <p14:creationId xmlns:p14="http://schemas.microsoft.com/office/powerpoint/2010/main" val="2083092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sz="quarter" idx="13"/>
          </p:nvPr>
        </p:nvSpPr>
        <p:spPr/>
        <p:txBody>
          <a:bodyPr>
            <a:normAutofit/>
          </a:bodyPr>
          <a:lstStyle/>
          <a:p>
            <a:pPr marL="0" lvl="1" indent="0">
              <a:buNone/>
            </a:pPr>
            <a:r>
              <a:rPr lang="en-US" dirty="0"/>
              <a:t>Often referred to as </a:t>
            </a:r>
            <a:r>
              <a:rPr lang="en-US" dirty="0">
                <a:solidFill>
                  <a:srgbClr val="B70032"/>
                </a:solidFill>
              </a:rPr>
              <a:t>integration testing</a:t>
            </a:r>
            <a:r>
              <a:rPr lang="en-US" dirty="0"/>
              <a:t>, </a:t>
            </a:r>
            <a:r>
              <a:rPr lang="en-US" dirty="0">
                <a:solidFill>
                  <a:srgbClr val="B70032"/>
                </a:solidFill>
              </a:rPr>
              <a:t>V&amp;V</a:t>
            </a:r>
            <a:r>
              <a:rPr lang="en-US" dirty="0"/>
              <a:t>, or </a:t>
            </a:r>
            <a:r>
              <a:rPr lang="en-US" dirty="0">
                <a:solidFill>
                  <a:srgbClr val="B70032"/>
                </a:solidFill>
              </a:rPr>
              <a:t>application testing</a:t>
            </a:r>
            <a:r>
              <a:rPr lang="en-US" dirty="0"/>
              <a:t>, this style of testing is characterized by its focus on executing and evaluating a standalone application (i.e. one that can be built independent of the test tool). </a:t>
            </a:r>
          </a:p>
          <a:p>
            <a:pPr marL="0" lvl="1" indent="0">
              <a:buNone/>
            </a:pPr>
            <a:endParaRPr lang="en-US" dirty="0"/>
          </a:p>
          <a:p>
            <a:pPr lvl="1"/>
            <a:r>
              <a:rPr lang="en-US" dirty="0"/>
              <a:t>Tests are run against a complete “system” </a:t>
            </a:r>
          </a:p>
          <a:p>
            <a:pPr lvl="2"/>
            <a:r>
              <a:rPr lang="en-US" dirty="0"/>
              <a:t>As opposed to the component-level focus used with unit testing</a:t>
            </a:r>
          </a:p>
          <a:p>
            <a:pPr lvl="1"/>
            <a:r>
              <a:rPr lang="en-US" dirty="0"/>
              <a:t>The code under test is a standalone binary</a:t>
            </a:r>
          </a:p>
          <a:p>
            <a:pPr lvl="2"/>
            <a:r>
              <a:rPr lang="en-US" dirty="0"/>
              <a:t>Not wrapped by a “test harness” (as in unit testing)</a:t>
            </a:r>
          </a:p>
          <a:p>
            <a:pPr lvl="2"/>
            <a:r>
              <a:rPr lang="en-US" dirty="0"/>
              <a:t>However, the binary under test can be anything – even 3</a:t>
            </a:r>
            <a:r>
              <a:rPr lang="en-US" baseline="30000" dirty="0"/>
              <a:t>rd</a:t>
            </a:r>
            <a:r>
              <a:rPr lang="en-US" dirty="0"/>
              <a:t> party unit tests</a:t>
            </a:r>
          </a:p>
          <a:p>
            <a:endParaRPr lang="en-US" dirty="0"/>
          </a:p>
          <a:p>
            <a:endParaRPr lang="en-US" dirty="0"/>
          </a:p>
        </p:txBody>
      </p:sp>
      <p:sp>
        <p:nvSpPr>
          <p:cNvPr id="2" name="Textplatzhalter 1">
            <a:extLst>
              <a:ext uri="{FF2B5EF4-FFF2-40B4-BE49-F238E27FC236}">
                <a16:creationId xmlns:a16="http://schemas.microsoft.com/office/drawing/2014/main" id="{790994E3-1CF1-4975-B33B-9F5EC26472BB}"/>
              </a:ext>
            </a:extLst>
          </p:cNvPr>
          <p:cNvSpPr>
            <a:spLocks noGrp="1"/>
          </p:cNvSpPr>
          <p:nvPr>
            <p:ph type="body" sz="quarter" idx="12"/>
          </p:nvPr>
        </p:nvSpPr>
        <p:spPr/>
        <p:txBody>
          <a:bodyPr/>
          <a:lstStyle/>
          <a:p>
            <a:r>
              <a:rPr lang="en-US" dirty="0"/>
              <a:t>System Testing</a:t>
            </a:r>
          </a:p>
        </p:txBody>
      </p:sp>
      <p:sp>
        <p:nvSpPr>
          <p:cNvPr id="3" name="Title 2"/>
          <p:cNvSpPr>
            <a:spLocks noGrp="1"/>
          </p:cNvSpPr>
          <p:nvPr>
            <p:ph type="title"/>
          </p:nvPr>
        </p:nvSpPr>
        <p:spPr/>
        <p:txBody>
          <a:bodyPr/>
          <a:lstStyle/>
          <a:p>
            <a:r>
              <a:rPr lang="en-US" dirty="0" err="1"/>
              <a:t>VectorCAST</a:t>
            </a:r>
            <a:r>
              <a:rPr lang="en-US" dirty="0"/>
              <a:t> Workflow Overview</a:t>
            </a:r>
          </a:p>
        </p:txBody>
      </p:sp>
    </p:spTree>
    <p:extLst>
      <p:ext uri="{BB962C8B-B14F-4D97-AF65-F5344CB8AC3E}">
        <p14:creationId xmlns:p14="http://schemas.microsoft.com/office/powerpoint/2010/main" val="1692385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06E0B-D058-49BC-A15A-BE047D0F77DE}"/>
              </a:ext>
            </a:extLst>
          </p:cNvPr>
          <p:cNvSpPr>
            <a:spLocks noGrp="1"/>
          </p:cNvSpPr>
          <p:nvPr>
            <p:ph sz="quarter" idx="13"/>
          </p:nvPr>
        </p:nvSpPr>
        <p:spPr/>
        <p:txBody>
          <a:bodyPr/>
          <a:lstStyle/>
          <a:p>
            <a:r>
              <a:rPr lang="en-US" dirty="0"/>
              <a:t>All training materials for this class is the intellectual property of Vector North America and is used as part of Vector North America’s </a:t>
            </a:r>
            <a:r>
              <a:rPr lang="en-US" dirty="0" err="1"/>
              <a:t>VectorCAST</a:t>
            </a:r>
            <a:r>
              <a:rPr lang="en-US" dirty="0"/>
              <a:t> training classes. Reproduction is prohibited either electronic or mechanical without the expressed written consent of Vector North America. Any questions or comments regarding the training materials presented for this class please contact the training manager at 248-504-6443 or email </a:t>
            </a:r>
            <a:r>
              <a:rPr lang="en-US" dirty="0">
                <a:hlinkClick r:id="rId3"/>
              </a:rPr>
              <a:t>training@us.vector.com</a:t>
            </a:r>
            <a:r>
              <a:rPr lang="en-US" dirty="0"/>
              <a:t>.</a:t>
            </a:r>
          </a:p>
          <a:p>
            <a:endParaRPr lang="en-US" dirty="0"/>
          </a:p>
          <a:p>
            <a:r>
              <a:rPr lang="en-US" dirty="0" err="1"/>
              <a:t>VectorCAST</a:t>
            </a:r>
            <a:r>
              <a:rPr lang="en-US" dirty="0"/>
              <a:t> training materials include:</a:t>
            </a:r>
          </a:p>
          <a:p>
            <a:pPr marL="285750" indent="-285750">
              <a:buSzPct val="75000"/>
              <a:buFont typeface="Wingdings" panose="05000000000000000000" pitchFamily="2" charset="2"/>
              <a:buChar char="Ø"/>
            </a:pPr>
            <a:r>
              <a:rPr lang="en-US" dirty="0"/>
              <a:t>VectorCAST_Workflow_Training_AllInOne.pdf</a:t>
            </a:r>
          </a:p>
          <a:p>
            <a:pPr marL="285750" indent="-285750">
              <a:buSzPct val="75000"/>
              <a:buFont typeface="Wingdings" panose="05000000000000000000" pitchFamily="2" charset="2"/>
              <a:buChar char="Ø"/>
            </a:pPr>
            <a:r>
              <a:rPr lang="en-US" dirty="0"/>
              <a:t>VectorCAST_Workflow_Training_ExercisesOnly.pdf</a:t>
            </a:r>
          </a:p>
          <a:p>
            <a:pPr marL="285750" indent="-285750">
              <a:buSzPct val="75000"/>
              <a:buFont typeface="Wingdings" panose="05000000000000000000" pitchFamily="2" charset="2"/>
              <a:buChar char="Ø"/>
            </a:pPr>
            <a:r>
              <a:rPr lang="en-US" dirty="0"/>
              <a:t>Training.zip containing the source code and working folders.</a:t>
            </a:r>
          </a:p>
          <a:p>
            <a:pPr marL="285750" indent="-285750">
              <a:buSzPct val="75000"/>
              <a:buFont typeface="Wingdings" panose="05000000000000000000" pitchFamily="2" charset="2"/>
              <a:buChar char="Ø"/>
            </a:pPr>
            <a:r>
              <a:rPr lang="en-US" dirty="0"/>
              <a:t>vector-</a:t>
            </a:r>
            <a:r>
              <a:rPr lang="en-US" dirty="0" err="1"/>
              <a:t>DEMO.lic</a:t>
            </a:r>
            <a:endParaRPr lang="en-US" dirty="0"/>
          </a:p>
        </p:txBody>
      </p:sp>
      <p:sp>
        <p:nvSpPr>
          <p:cNvPr id="3" name="Text Placeholder 2">
            <a:extLst>
              <a:ext uri="{FF2B5EF4-FFF2-40B4-BE49-F238E27FC236}">
                <a16:creationId xmlns:a16="http://schemas.microsoft.com/office/drawing/2014/main" id="{D2B60568-5188-474F-AFA6-C171E3FE7943}"/>
              </a:ext>
            </a:extLst>
          </p:cNvPr>
          <p:cNvSpPr>
            <a:spLocks noGrp="1"/>
          </p:cNvSpPr>
          <p:nvPr>
            <p:ph type="body" sz="quarter" idx="12"/>
          </p:nvPr>
        </p:nvSpPr>
        <p:spPr/>
        <p:txBody>
          <a:bodyPr/>
          <a:lstStyle/>
          <a:p>
            <a:r>
              <a:rPr lang="en-US" dirty="0" err="1"/>
              <a:t>VectorCAST</a:t>
            </a:r>
            <a:r>
              <a:rPr lang="en-US" dirty="0"/>
              <a:t> Training Materials Copyright Information</a:t>
            </a:r>
          </a:p>
        </p:txBody>
      </p:sp>
      <p:sp>
        <p:nvSpPr>
          <p:cNvPr id="4" name="Title 3">
            <a:extLst>
              <a:ext uri="{FF2B5EF4-FFF2-40B4-BE49-F238E27FC236}">
                <a16:creationId xmlns:a16="http://schemas.microsoft.com/office/drawing/2014/main" id="{A4803CB5-67D5-4301-80E2-46324A6352BE}"/>
              </a:ext>
            </a:extLst>
          </p:cNvPr>
          <p:cNvSpPr>
            <a:spLocks noGrp="1"/>
          </p:cNvSpPr>
          <p:nvPr>
            <p:ph type="title"/>
          </p:nvPr>
        </p:nvSpPr>
        <p:spPr/>
        <p:txBody>
          <a:bodyPr/>
          <a:lstStyle/>
          <a:p>
            <a:r>
              <a:rPr lang="en-US"/>
              <a:t>Company Overview</a:t>
            </a:r>
          </a:p>
        </p:txBody>
      </p:sp>
    </p:spTree>
    <p:extLst>
      <p:ext uri="{BB962C8B-B14F-4D97-AF65-F5344CB8AC3E}">
        <p14:creationId xmlns:p14="http://schemas.microsoft.com/office/powerpoint/2010/main" val="3636421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7F16BA97-4571-4B51-BE85-91C18A961926}"/>
              </a:ext>
            </a:extLst>
          </p:cNvPr>
          <p:cNvSpPr>
            <a:spLocks noGrp="1"/>
          </p:cNvSpPr>
          <p:nvPr>
            <p:ph type="body" sz="quarter" idx="12"/>
          </p:nvPr>
        </p:nvSpPr>
        <p:spPr/>
        <p:txBody>
          <a:bodyPr/>
          <a:lstStyle/>
          <a:p>
            <a:r>
              <a:rPr lang="en-US" dirty="0"/>
              <a:t>Code Coverage</a:t>
            </a:r>
          </a:p>
        </p:txBody>
      </p:sp>
      <p:sp>
        <p:nvSpPr>
          <p:cNvPr id="28674" name="Rectangle 2050"/>
          <p:cNvSpPr>
            <a:spLocks noGrp="1" noChangeArrowheads="1"/>
          </p:cNvSpPr>
          <p:nvPr>
            <p:ph type="title"/>
          </p:nvPr>
        </p:nvSpPr>
        <p:spPr/>
        <p:txBody>
          <a:bodyPr/>
          <a:lstStyle/>
          <a:p>
            <a:r>
              <a:rPr lang="en-US" dirty="0" err="1"/>
              <a:t>VectorCAST</a:t>
            </a:r>
            <a:r>
              <a:rPr lang="en-US" dirty="0"/>
              <a:t> Workflow Overview</a:t>
            </a:r>
          </a:p>
        </p:txBody>
      </p:sp>
      <p:sp>
        <p:nvSpPr>
          <p:cNvPr id="13" name="Content Placeholder 2">
            <a:extLst>
              <a:ext uri="{FF2B5EF4-FFF2-40B4-BE49-F238E27FC236}">
                <a16:creationId xmlns:a16="http://schemas.microsoft.com/office/drawing/2014/main" id="{DCE88AF2-CA8F-499F-87BE-EDBC3CAC2CB3}"/>
              </a:ext>
            </a:extLst>
          </p:cNvPr>
          <p:cNvSpPr txBox="1">
            <a:spLocks/>
          </p:cNvSpPr>
          <p:nvPr/>
        </p:nvSpPr>
        <p:spPr>
          <a:xfrm>
            <a:off x="666000" y="1260000"/>
            <a:ext cx="10920949" cy="5220000"/>
          </a:xfrm>
          <a:prstGeom prst="rect">
            <a:avLst/>
          </a:prstGeom>
        </p:spPr>
        <p:txBody>
          <a:bodyPr>
            <a:normAutofit/>
          </a:bodyPr>
          <a:lst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lvl="1" fontAlgn="auto">
              <a:spcAft>
                <a:spcPts val="0"/>
              </a:spcAft>
            </a:pPr>
            <a:r>
              <a:rPr lang="en-US"/>
              <a:t>Answers the question: </a:t>
            </a:r>
            <a:r>
              <a:rPr lang="en-US">
                <a:solidFill>
                  <a:srgbClr val="B70032"/>
                </a:solidFill>
              </a:rPr>
              <a:t>“When I ran my code, what actually executed?”</a:t>
            </a:r>
          </a:p>
          <a:p>
            <a:pPr lvl="1" fontAlgn="auto">
              <a:spcAft>
                <a:spcPts val="0"/>
              </a:spcAft>
            </a:pPr>
            <a:endParaRPr lang="en-US">
              <a:solidFill>
                <a:srgbClr val="B70032"/>
              </a:solidFill>
            </a:endParaRPr>
          </a:p>
          <a:p>
            <a:pPr lvl="1" fontAlgn="auto">
              <a:spcAft>
                <a:spcPts val="0"/>
              </a:spcAft>
            </a:pPr>
            <a:r>
              <a:rPr lang="en-US"/>
              <a:t>Identifies </a:t>
            </a:r>
            <a:r>
              <a:rPr lang="en-US" i="1">
                <a:solidFill>
                  <a:srgbClr val="B70032"/>
                </a:solidFill>
              </a:rPr>
              <a:t>gaps </a:t>
            </a:r>
            <a:r>
              <a:rPr lang="en-US"/>
              <a:t>in test coverage</a:t>
            </a:r>
          </a:p>
          <a:p>
            <a:pPr lvl="1" fontAlgn="auto">
              <a:spcAft>
                <a:spcPts val="0"/>
              </a:spcAft>
            </a:pPr>
            <a:r>
              <a:rPr lang="en-US"/>
              <a:t>Each result shows what occurred during one run</a:t>
            </a:r>
          </a:p>
          <a:p>
            <a:pPr lvl="2" fontAlgn="auto">
              <a:spcAft>
                <a:spcPts val="0"/>
              </a:spcAft>
            </a:pPr>
            <a:r>
              <a:rPr lang="en-US"/>
              <a:t>Multiple runs aggregate to show overall coverage</a:t>
            </a:r>
          </a:p>
          <a:p>
            <a:pPr lvl="1" fontAlgn="auto">
              <a:spcAft>
                <a:spcPts val="0"/>
              </a:spcAft>
            </a:pPr>
            <a:r>
              <a:rPr lang="en-US"/>
              <a:t>Coverage is </a:t>
            </a:r>
            <a:r>
              <a:rPr lang="en-US" b="1"/>
              <a:t>NOT</a:t>
            </a:r>
            <a:r>
              <a:rPr lang="en-US"/>
              <a:t> proof that the code is correct!</a:t>
            </a:r>
          </a:p>
          <a:p>
            <a:pPr lvl="2" fontAlgn="auto">
              <a:spcAft>
                <a:spcPts val="0"/>
              </a:spcAft>
            </a:pPr>
            <a:r>
              <a:rPr lang="en-US"/>
              <a:t>Good test pass/fail criteria show correctness.</a:t>
            </a:r>
            <a:endParaRPr lang="en-US" dirty="0"/>
          </a:p>
        </p:txBody>
      </p:sp>
      <p:pic>
        <p:nvPicPr>
          <p:cNvPr id="14" name="Picture 2">
            <a:extLst>
              <a:ext uri="{FF2B5EF4-FFF2-40B4-BE49-F238E27FC236}">
                <a16:creationId xmlns:a16="http://schemas.microsoft.com/office/drawing/2014/main" id="{149E19A6-0CB6-40EC-AC53-C651FDD1DB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369" y="3770688"/>
            <a:ext cx="593407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6627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E33AED-31B1-4477-8734-00D3A3EEBCBC}"/>
              </a:ext>
            </a:extLst>
          </p:cNvPr>
          <p:cNvSpPr>
            <a:spLocks noGrp="1"/>
          </p:cNvSpPr>
          <p:nvPr>
            <p:ph type="body" sz="quarter" idx="12"/>
          </p:nvPr>
        </p:nvSpPr>
        <p:spPr/>
        <p:txBody>
          <a:bodyPr/>
          <a:lstStyle/>
          <a:p>
            <a:r>
              <a:rPr lang="en-US" dirty="0"/>
              <a:t>Instrumentation</a:t>
            </a:r>
          </a:p>
        </p:txBody>
      </p:sp>
      <p:sp>
        <p:nvSpPr>
          <p:cNvPr id="3" name="Title 2">
            <a:extLst>
              <a:ext uri="{FF2B5EF4-FFF2-40B4-BE49-F238E27FC236}">
                <a16:creationId xmlns:a16="http://schemas.microsoft.com/office/drawing/2014/main" id="{0FFB71E0-9DA7-4B28-82FC-EF4DB29B7190}"/>
              </a:ext>
            </a:extLst>
          </p:cNvPr>
          <p:cNvSpPr>
            <a:spLocks noGrp="1"/>
          </p:cNvSpPr>
          <p:nvPr>
            <p:ph type="title"/>
          </p:nvPr>
        </p:nvSpPr>
        <p:spPr/>
        <p:txBody>
          <a:bodyPr/>
          <a:lstStyle/>
          <a:p>
            <a:endParaRPr lang="en-US"/>
          </a:p>
        </p:txBody>
      </p:sp>
      <p:sp>
        <p:nvSpPr>
          <p:cNvPr id="5" name="Content Placeholder 2">
            <a:extLst>
              <a:ext uri="{FF2B5EF4-FFF2-40B4-BE49-F238E27FC236}">
                <a16:creationId xmlns:a16="http://schemas.microsoft.com/office/drawing/2014/main" id="{9D357A41-E16D-41A3-BC6E-B176769E8B07}"/>
              </a:ext>
            </a:extLst>
          </p:cNvPr>
          <p:cNvSpPr txBox="1">
            <a:spLocks/>
          </p:cNvSpPr>
          <p:nvPr/>
        </p:nvSpPr>
        <p:spPr>
          <a:xfrm>
            <a:off x="666000" y="1260000"/>
            <a:ext cx="3649968" cy="5220000"/>
          </a:xfrm>
          <a:prstGeom prst="rect">
            <a:avLst/>
          </a:prstGeom>
        </p:spPr>
        <p:txBody>
          <a:bodyPr>
            <a:normAutofit/>
          </a:bodyPr>
          <a:lst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lvl="1" fontAlgn="auto">
              <a:spcAft>
                <a:spcPts val="0"/>
              </a:spcAft>
            </a:pPr>
            <a:r>
              <a:rPr lang="en-US" dirty="0"/>
              <a:t>Instrumentation Concept: </a:t>
            </a:r>
          </a:p>
          <a:p>
            <a:pPr lvl="2" fontAlgn="auto">
              <a:spcAft>
                <a:spcPts val="0"/>
              </a:spcAft>
            </a:pPr>
            <a:r>
              <a:rPr lang="en-US" dirty="0"/>
              <a:t>Like inserting: </a:t>
            </a:r>
            <a:r>
              <a:rPr lang="en-US" dirty="0" err="1"/>
              <a:t>printf</a:t>
            </a:r>
            <a:r>
              <a:rPr lang="en-US" dirty="0"/>
              <a:t>(“Executed line NNN”); throughout source</a:t>
            </a:r>
          </a:p>
          <a:p>
            <a:pPr lvl="2" fontAlgn="auto">
              <a:spcAft>
                <a:spcPts val="0"/>
              </a:spcAft>
            </a:pPr>
            <a:endParaRPr lang="en-US" dirty="0"/>
          </a:p>
          <a:p>
            <a:pPr lvl="1" fontAlgn="auto">
              <a:spcAft>
                <a:spcPts val="0"/>
              </a:spcAft>
            </a:pPr>
            <a:r>
              <a:rPr lang="en-US" dirty="0"/>
              <a:t>Actual:</a:t>
            </a:r>
          </a:p>
          <a:p>
            <a:pPr lvl="2" fontAlgn="auto">
              <a:spcAft>
                <a:spcPts val="0"/>
              </a:spcAft>
            </a:pPr>
            <a:r>
              <a:rPr lang="en-US" dirty="0"/>
              <a:t>Optimized, space-efficient bitfield flags. 0 </a:t>
            </a:r>
            <a:r>
              <a:rPr lang="en-US" dirty="0">
                <a:sym typeface="Wingdings" panose="05000000000000000000" pitchFamily="2" charset="2"/>
              </a:rPr>
              <a:t> 1 on exec.</a:t>
            </a:r>
          </a:p>
          <a:p>
            <a:pPr lvl="2" fontAlgn="auto">
              <a:spcAft>
                <a:spcPts val="0"/>
              </a:spcAft>
            </a:pPr>
            <a:r>
              <a:rPr lang="en-US" dirty="0">
                <a:sym typeface="Wingdings" panose="05000000000000000000" pitchFamily="2" charset="2"/>
              </a:rPr>
              <a:t>Output can be done immediately or buffered for later retrieval</a:t>
            </a:r>
          </a:p>
          <a:p>
            <a:pPr lvl="2" fontAlgn="auto">
              <a:spcAft>
                <a:spcPts val="0"/>
              </a:spcAft>
            </a:pPr>
            <a:endParaRPr lang="en-US" dirty="0">
              <a:sym typeface="Wingdings" panose="05000000000000000000" pitchFamily="2" charset="2"/>
            </a:endParaRPr>
          </a:p>
        </p:txBody>
      </p:sp>
      <p:pic>
        <p:nvPicPr>
          <p:cNvPr id="6" name="Picture 2">
            <a:extLst>
              <a:ext uri="{FF2B5EF4-FFF2-40B4-BE49-F238E27FC236}">
                <a16:creationId xmlns:a16="http://schemas.microsoft.com/office/drawing/2014/main" id="{95492F32-AF43-44D6-B73A-2F11A0C940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38305" y="1257000"/>
            <a:ext cx="6181725"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9077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D3BC9E-81E0-4DAB-AE4B-073BA48F0ECD}"/>
              </a:ext>
            </a:extLst>
          </p:cNvPr>
          <p:cNvSpPr>
            <a:spLocks noGrp="1"/>
          </p:cNvSpPr>
          <p:nvPr>
            <p:ph sz="quarter" idx="13"/>
          </p:nvPr>
        </p:nvSpPr>
        <p:spPr/>
        <p:txBody>
          <a:bodyPr/>
          <a:lstStyle/>
          <a:p>
            <a:endParaRPr lang="en-US" dirty="0"/>
          </a:p>
        </p:txBody>
      </p:sp>
      <p:sp>
        <p:nvSpPr>
          <p:cNvPr id="2" name="Textplatzhalter 1">
            <a:extLst>
              <a:ext uri="{FF2B5EF4-FFF2-40B4-BE49-F238E27FC236}">
                <a16:creationId xmlns:a16="http://schemas.microsoft.com/office/drawing/2014/main" id="{0DE9B187-846B-4A63-90F2-626F20D44CC3}"/>
              </a:ext>
            </a:extLst>
          </p:cNvPr>
          <p:cNvSpPr>
            <a:spLocks noGrp="1"/>
          </p:cNvSpPr>
          <p:nvPr>
            <p:ph type="body" sz="quarter" idx="12"/>
          </p:nvPr>
        </p:nvSpPr>
        <p:spPr/>
        <p:txBody>
          <a:bodyPr/>
          <a:lstStyle/>
          <a:p>
            <a:r>
              <a:rPr lang="en-US" dirty="0" err="1"/>
              <a:t>VectorCAST</a:t>
            </a:r>
            <a:r>
              <a:rPr lang="en-US" dirty="0"/>
              <a:t> Unit Test Build Process</a:t>
            </a:r>
          </a:p>
        </p:txBody>
      </p:sp>
      <p:sp>
        <p:nvSpPr>
          <p:cNvPr id="24578" name="Rectangle 4"/>
          <p:cNvSpPr>
            <a:spLocks noGrp="1" noChangeArrowheads="1"/>
          </p:cNvSpPr>
          <p:nvPr>
            <p:ph type="title"/>
          </p:nvPr>
        </p:nvSpPr>
        <p:spPr/>
        <p:txBody>
          <a:bodyPr/>
          <a:lstStyle/>
          <a:p>
            <a:r>
              <a:rPr lang="en-US" dirty="0" err="1"/>
              <a:t>VectorCAST</a:t>
            </a:r>
            <a:r>
              <a:rPr lang="en-US" dirty="0"/>
              <a:t> Workflow Overview</a:t>
            </a:r>
          </a:p>
        </p:txBody>
      </p:sp>
      <p:sp>
        <p:nvSpPr>
          <p:cNvPr id="6" name="Rounded Rectangle 3">
            <a:extLst>
              <a:ext uri="{FF2B5EF4-FFF2-40B4-BE49-F238E27FC236}">
                <a16:creationId xmlns:a16="http://schemas.microsoft.com/office/drawing/2014/main" id="{07F7702A-AB4F-4B7B-ACF5-7827BAD28FF6}"/>
              </a:ext>
            </a:extLst>
          </p:cNvPr>
          <p:cNvSpPr/>
          <p:nvPr/>
        </p:nvSpPr>
        <p:spPr>
          <a:xfrm>
            <a:off x="4058146" y="1255713"/>
            <a:ext cx="2520534" cy="849823"/>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uut.cpp</a:t>
            </a:r>
          </a:p>
        </p:txBody>
      </p:sp>
      <p:cxnSp>
        <p:nvCxnSpPr>
          <p:cNvPr id="7" name="Straight Arrow Connector 6">
            <a:extLst>
              <a:ext uri="{FF2B5EF4-FFF2-40B4-BE49-F238E27FC236}">
                <a16:creationId xmlns:a16="http://schemas.microsoft.com/office/drawing/2014/main" id="{4524E765-2D37-4467-A89B-8AC7BBCB188F}"/>
              </a:ext>
            </a:extLst>
          </p:cNvPr>
          <p:cNvCxnSpPr>
            <a:cxnSpLocks/>
            <a:stCxn id="6" idx="2"/>
            <a:endCxn id="8" idx="0"/>
          </p:cNvCxnSpPr>
          <p:nvPr/>
        </p:nvCxnSpPr>
        <p:spPr>
          <a:xfrm>
            <a:off x="5318413" y="2105536"/>
            <a:ext cx="0" cy="40971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8" name="Rounded Rectangle 6">
            <a:extLst>
              <a:ext uri="{FF2B5EF4-FFF2-40B4-BE49-F238E27FC236}">
                <a16:creationId xmlns:a16="http://schemas.microsoft.com/office/drawing/2014/main" id="{DAAB166C-425F-43FE-B6C4-72473395F58C}"/>
              </a:ext>
            </a:extLst>
          </p:cNvPr>
          <p:cNvSpPr/>
          <p:nvPr/>
        </p:nvSpPr>
        <p:spPr>
          <a:xfrm>
            <a:off x="4058145" y="2515246"/>
            <a:ext cx="2520535"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Files</a:t>
            </a:r>
          </a:p>
        </p:txBody>
      </p:sp>
      <p:sp>
        <p:nvSpPr>
          <p:cNvPr id="9" name="Rounded Rectangle 7">
            <a:extLst>
              <a:ext uri="{FF2B5EF4-FFF2-40B4-BE49-F238E27FC236}">
                <a16:creationId xmlns:a16="http://schemas.microsoft.com/office/drawing/2014/main" id="{6C5B67A1-F2ED-485E-9917-20DBDFC6D389}"/>
              </a:ext>
            </a:extLst>
          </p:cNvPr>
          <p:cNvSpPr/>
          <p:nvPr/>
        </p:nvSpPr>
        <p:spPr>
          <a:xfrm>
            <a:off x="4096247" y="3911341"/>
            <a:ext cx="2482433"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Harness Files</a:t>
            </a:r>
          </a:p>
        </p:txBody>
      </p:sp>
      <p:sp>
        <p:nvSpPr>
          <p:cNvPr id="10" name="Rounded Rectangle 10">
            <a:extLst>
              <a:ext uri="{FF2B5EF4-FFF2-40B4-BE49-F238E27FC236}">
                <a16:creationId xmlns:a16="http://schemas.microsoft.com/office/drawing/2014/main" id="{B9176506-62BE-4A2F-BBF6-30E0A4F75866}"/>
              </a:ext>
            </a:extLst>
          </p:cNvPr>
          <p:cNvSpPr/>
          <p:nvPr/>
        </p:nvSpPr>
        <p:spPr>
          <a:xfrm>
            <a:off x="4154358" y="5358898"/>
            <a:ext cx="2424322"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Executable</a:t>
            </a:r>
          </a:p>
        </p:txBody>
      </p:sp>
      <p:sp>
        <p:nvSpPr>
          <p:cNvPr id="11" name="TextBox 10">
            <a:extLst>
              <a:ext uri="{FF2B5EF4-FFF2-40B4-BE49-F238E27FC236}">
                <a16:creationId xmlns:a16="http://schemas.microsoft.com/office/drawing/2014/main" id="{FE04CBA1-E234-45EF-A782-AF7FE9897837}"/>
              </a:ext>
            </a:extLst>
          </p:cNvPr>
          <p:cNvSpPr txBox="1"/>
          <p:nvPr/>
        </p:nvSpPr>
        <p:spPr>
          <a:xfrm>
            <a:off x="1892584" y="2106382"/>
            <a:ext cx="1905000" cy="400110"/>
          </a:xfrm>
          <a:prstGeom prst="rect">
            <a:avLst/>
          </a:prstGeom>
          <a:noFill/>
        </p:spPr>
        <p:txBody>
          <a:bodyPr wrap="square" rtlCol="0">
            <a:spAutoFit/>
          </a:bodyPr>
          <a:lstStyle/>
          <a:p>
            <a:r>
              <a:rPr lang="en-US" sz="2000" dirty="0"/>
              <a:t>Parse</a:t>
            </a:r>
          </a:p>
        </p:txBody>
      </p:sp>
      <p:sp>
        <p:nvSpPr>
          <p:cNvPr id="12" name="TextBox 11">
            <a:extLst>
              <a:ext uri="{FF2B5EF4-FFF2-40B4-BE49-F238E27FC236}">
                <a16:creationId xmlns:a16="http://schemas.microsoft.com/office/drawing/2014/main" id="{4D1C3D66-045D-45BB-9574-AA93C4D3DFF0}"/>
              </a:ext>
            </a:extLst>
          </p:cNvPr>
          <p:cNvSpPr txBox="1"/>
          <p:nvPr/>
        </p:nvSpPr>
        <p:spPr>
          <a:xfrm>
            <a:off x="1892584" y="3367001"/>
            <a:ext cx="1905000" cy="400110"/>
          </a:xfrm>
          <a:prstGeom prst="rect">
            <a:avLst/>
          </a:prstGeom>
          <a:noFill/>
        </p:spPr>
        <p:txBody>
          <a:bodyPr wrap="square" rtlCol="0">
            <a:spAutoFit/>
          </a:bodyPr>
          <a:lstStyle/>
          <a:p>
            <a:r>
              <a:rPr lang="en-US" sz="2000" dirty="0"/>
              <a:t>Instrument</a:t>
            </a:r>
          </a:p>
        </p:txBody>
      </p:sp>
      <p:sp>
        <p:nvSpPr>
          <p:cNvPr id="13" name="TextBox 12">
            <a:extLst>
              <a:ext uri="{FF2B5EF4-FFF2-40B4-BE49-F238E27FC236}">
                <a16:creationId xmlns:a16="http://schemas.microsoft.com/office/drawing/2014/main" id="{AF69C2B1-C24A-4ACE-B660-CA53A14B842E}"/>
              </a:ext>
            </a:extLst>
          </p:cNvPr>
          <p:cNvSpPr txBox="1"/>
          <p:nvPr/>
        </p:nvSpPr>
        <p:spPr>
          <a:xfrm>
            <a:off x="1884391" y="4847407"/>
            <a:ext cx="2209800" cy="400110"/>
          </a:xfrm>
          <a:prstGeom prst="rect">
            <a:avLst/>
          </a:prstGeom>
          <a:noFill/>
        </p:spPr>
        <p:txBody>
          <a:bodyPr wrap="square" rtlCol="0">
            <a:spAutoFit/>
          </a:bodyPr>
          <a:lstStyle/>
          <a:p>
            <a:r>
              <a:rPr lang="en-US" sz="2000" dirty="0"/>
              <a:t>Compile &amp; Link</a:t>
            </a:r>
          </a:p>
        </p:txBody>
      </p:sp>
      <p:cxnSp>
        <p:nvCxnSpPr>
          <p:cNvPr id="14" name="Straight Arrow Connector 13">
            <a:extLst>
              <a:ext uri="{FF2B5EF4-FFF2-40B4-BE49-F238E27FC236}">
                <a16:creationId xmlns:a16="http://schemas.microsoft.com/office/drawing/2014/main" id="{9ABD2CC4-5560-410C-AC50-07863A97C215}"/>
              </a:ext>
            </a:extLst>
          </p:cNvPr>
          <p:cNvCxnSpPr>
            <a:cxnSpLocks/>
            <a:stCxn id="10" idx="3"/>
            <a:endCxn id="15" idx="1"/>
          </p:cNvCxnSpPr>
          <p:nvPr/>
        </p:nvCxnSpPr>
        <p:spPr>
          <a:xfrm>
            <a:off x="6578680" y="5831836"/>
            <a:ext cx="978974" cy="1"/>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15" name="Rounded Rectangle 18">
            <a:extLst>
              <a:ext uri="{FF2B5EF4-FFF2-40B4-BE49-F238E27FC236}">
                <a16:creationId xmlns:a16="http://schemas.microsoft.com/office/drawing/2014/main" id="{810C7C9D-B385-47F3-93A6-E1F98B015E18}"/>
              </a:ext>
            </a:extLst>
          </p:cNvPr>
          <p:cNvSpPr/>
          <p:nvPr/>
        </p:nvSpPr>
        <p:spPr>
          <a:xfrm>
            <a:off x="7557654" y="5358899"/>
            <a:ext cx="2140527"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Range Test</a:t>
            </a:r>
            <a:endParaRPr lang="en-US" dirty="0"/>
          </a:p>
        </p:txBody>
      </p:sp>
      <p:cxnSp>
        <p:nvCxnSpPr>
          <p:cNvPr id="16" name="Straight Arrow Connector 15">
            <a:extLst>
              <a:ext uri="{FF2B5EF4-FFF2-40B4-BE49-F238E27FC236}">
                <a16:creationId xmlns:a16="http://schemas.microsoft.com/office/drawing/2014/main" id="{06760710-2862-4D24-A944-E9565B20F60C}"/>
              </a:ext>
            </a:extLst>
          </p:cNvPr>
          <p:cNvCxnSpPr>
            <a:cxnSpLocks/>
            <a:endCxn id="9" idx="0"/>
          </p:cNvCxnSpPr>
          <p:nvPr/>
        </p:nvCxnSpPr>
        <p:spPr>
          <a:xfrm>
            <a:off x="5337463" y="3461122"/>
            <a:ext cx="1" cy="45021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8E2EB1-3B1D-4932-889A-2B8CC27219D3}"/>
              </a:ext>
            </a:extLst>
          </p:cNvPr>
          <p:cNvCxnSpPr>
            <a:cxnSpLocks/>
          </p:cNvCxnSpPr>
          <p:nvPr/>
        </p:nvCxnSpPr>
        <p:spPr>
          <a:xfrm>
            <a:off x="5337463" y="4857217"/>
            <a:ext cx="1" cy="501681"/>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18" name="Rounded Rectangle 3">
            <a:extLst>
              <a:ext uri="{FF2B5EF4-FFF2-40B4-BE49-F238E27FC236}">
                <a16:creationId xmlns:a16="http://schemas.microsoft.com/office/drawing/2014/main" id="{F829DA0F-59CC-4646-80D6-C74B2E9F5363}"/>
              </a:ext>
            </a:extLst>
          </p:cNvPr>
          <p:cNvSpPr/>
          <p:nvPr/>
        </p:nvSpPr>
        <p:spPr>
          <a:xfrm>
            <a:off x="4080164" y="1260000"/>
            <a:ext cx="2520534" cy="849823"/>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uut.cpp</a:t>
            </a:r>
          </a:p>
        </p:txBody>
      </p:sp>
      <p:cxnSp>
        <p:nvCxnSpPr>
          <p:cNvPr id="19" name="Straight Arrow Connector 18">
            <a:extLst>
              <a:ext uri="{FF2B5EF4-FFF2-40B4-BE49-F238E27FC236}">
                <a16:creationId xmlns:a16="http://schemas.microsoft.com/office/drawing/2014/main" id="{434909FD-6EC1-4DC4-B18A-B0EBBE1BC5BB}"/>
              </a:ext>
            </a:extLst>
          </p:cNvPr>
          <p:cNvCxnSpPr>
            <a:cxnSpLocks/>
            <a:stCxn id="18" idx="2"/>
            <a:endCxn id="20" idx="0"/>
          </p:cNvCxnSpPr>
          <p:nvPr/>
        </p:nvCxnSpPr>
        <p:spPr>
          <a:xfrm>
            <a:off x="5340431" y="2109823"/>
            <a:ext cx="0" cy="40971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20" name="Rounded Rectangle 6">
            <a:extLst>
              <a:ext uri="{FF2B5EF4-FFF2-40B4-BE49-F238E27FC236}">
                <a16:creationId xmlns:a16="http://schemas.microsoft.com/office/drawing/2014/main" id="{2118B49C-ADE3-4122-9131-0E1A1F669723}"/>
              </a:ext>
            </a:extLst>
          </p:cNvPr>
          <p:cNvSpPr/>
          <p:nvPr/>
        </p:nvSpPr>
        <p:spPr>
          <a:xfrm>
            <a:off x="4080163" y="2519533"/>
            <a:ext cx="2520535"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Files</a:t>
            </a:r>
          </a:p>
        </p:txBody>
      </p:sp>
      <p:sp>
        <p:nvSpPr>
          <p:cNvPr id="21" name="Rounded Rectangle 7">
            <a:extLst>
              <a:ext uri="{FF2B5EF4-FFF2-40B4-BE49-F238E27FC236}">
                <a16:creationId xmlns:a16="http://schemas.microsoft.com/office/drawing/2014/main" id="{99936B6C-6B0C-4219-9BF8-F3AA053508BB}"/>
              </a:ext>
            </a:extLst>
          </p:cNvPr>
          <p:cNvSpPr/>
          <p:nvPr/>
        </p:nvSpPr>
        <p:spPr>
          <a:xfrm>
            <a:off x="4118265" y="3915628"/>
            <a:ext cx="2482433"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Harness Files</a:t>
            </a:r>
          </a:p>
        </p:txBody>
      </p:sp>
      <p:sp>
        <p:nvSpPr>
          <p:cNvPr id="22" name="Rounded Rectangle 10">
            <a:extLst>
              <a:ext uri="{FF2B5EF4-FFF2-40B4-BE49-F238E27FC236}">
                <a16:creationId xmlns:a16="http://schemas.microsoft.com/office/drawing/2014/main" id="{D9AA04D8-1927-4C6D-AD40-52D20D71D01D}"/>
              </a:ext>
            </a:extLst>
          </p:cNvPr>
          <p:cNvSpPr/>
          <p:nvPr/>
        </p:nvSpPr>
        <p:spPr>
          <a:xfrm>
            <a:off x="4176376" y="5363185"/>
            <a:ext cx="2424322"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Executable</a:t>
            </a:r>
          </a:p>
        </p:txBody>
      </p:sp>
      <p:cxnSp>
        <p:nvCxnSpPr>
          <p:cNvPr id="23" name="Straight Arrow Connector 22">
            <a:extLst>
              <a:ext uri="{FF2B5EF4-FFF2-40B4-BE49-F238E27FC236}">
                <a16:creationId xmlns:a16="http://schemas.microsoft.com/office/drawing/2014/main" id="{EAC404CF-C79C-4D81-858C-59E406756BA9}"/>
              </a:ext>
            </a:extLst>
          </p:cNvPr>
          <p:cNvCxnSpPr>
            <a:cxnSpLocks/>
            <a:endCxn id="21" idx="0"/>
          </p:cNvCxnSpPr>
          <p:nvPr/>
        </p:nvCxnSpPr>
        <p:spPr>
          <a:xfrm>
            <a:off x="5359481" y="3465409"/>
            <a:ext cx="1" cy="45021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743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F36D55B3-9F47-4636-A10C-5AE532E79A53}"/>
              </a:ext>
            </a:extLst>
          </p:cNvPr>
          <p:cNvSpPr>
            <a:spLocks noGrp="1"/>
          </p:cNvSpPr>
          <p:nvPr>
            <p:ph type="body" sz="quarter" idx="12"/>
          </p:nvPr>
        </p:nvSpPr>
        <p:spPr/>
        <p:txBody>
          <a:bodyPr/>
          <a:lstStyle/>
          <a:p>
            <a:r>
              <a:rPr lang="en-US" dirty="0" err="1"/>
              <a:t>VectorCAST</a:t>
            </a:r>
            <a:r>
              <a:rPr lang="en-US" dirty="0"/>
              <a:t> System Test Build Process</a:t>
            </a:r>
          </a:p>
        </p:txBody>
      </p:sp>
      <p:sp>
        <p:nvSpPr>
          <p:cNvPr id="4" name="Title 3"/>
          <p:cNvSpPr>
            <a:spLocks noGrp="1"/>
          </p:cNvSpPr>
          <p:nvPr>
            <p:ph type="title"/>
          </p:nvPr>
        </p:nvSpPr>
        <p:spPr/>
        <p:txBody>
          <a:bodyPr/>
          <a:lstStyle/>
          <a:p>
            <a:r>
              <a:rPr lang="en-US" dirty="0" err="1"/>
              <a:t>VectorCAST</a:t>
            </a:r>
            <a:r>
              <a:rPr lang="en-US" dirty="0"/>
              <a:t> Workflow Overview</a:t>
            </a:r>
          </a:p>
        </p:txBody>
      </p:sp>
      <p:sp>
        <p:nvSpPr>
          <p:cNvPr id="49" name="TextBox 48">
            <a:extLst>
              <a:ext uri="{FF2B5EF4-FFF2-40B4-BE49-F238E27FC236}">
                <a16:creationId xmlns:a16="http://schemas.microsoft.com/office/drawing/2014/main" id="{FC4F2A8F-9146-4322-9EB3-009B72D08308}"/>
              </a:ext>
            </a:extLst>
          </p:cNvPr>
          <p:cNvSpPr txBox="1"/>
          <p:nvPr/>
        </p:nvSpPr>
        <p:spPr>
          <a:xfrm>
            <a:off x="1892584" y="2106382"/>
            <a:ext cx="1905000" cy="400110"/>
          </a:xfrm>
          <a:prstGeom prst="rect">
            <a:avLst/>
          </a:prstGeom>
          <a:noFill/>
        </p:spPr>
        <p:txBody>
          <a:bodyPr wrap="square" rtlCol="0">
            <a:spAutoFit/>
          </a:bodyPr>
          <a:lstStyle/>
          <a:p>
            <a:r>
              <a:rPr lang="en-US" sz="2000" dirty="0"/>
              <a:t>Parse</a:t>
            </a:r>
          </a:p>
        </p:txBody>
      </p:sp>
      <p:sp>
        <p:nvSpPr>
          <p:cNvPr id="51" name="TextBox 50">
            <a:extLst>
              <a:ext uri="{FF2B5EF4-FFF2-40B4-BE49-F238E27FC236}">
                <a16:creationId xmlns:a16="http://schemas.microsoft.com/office/drawing/2014/main" id="{78F62D76-F987-4151-8D0B-5616E6F67976}"/>
              </a:ext>
            </a:extLst>
          </p:cNvPr>
          <p:cNvSpPr txBox="1"/>
          <p:nvPr/>
        </p:nvSpPr>
        <p:spPr>
          <a:xfrm>
            <a:off x="1862322" y="3187277"/>
            <a:ext cx="1905000" cy="1015663"/>
          </a:xfrm>
          <a:prstGeom prst="rect">
            <a:avLst/>
          </a:prstGeom>
          <a:noFill/>
        </p:spPr>
        <p:txBody>
          <a:bodyPr wrap="square" rtlCol="0">
            <a:spAutoFit/>
          </a:bodyPr>
          <a:lstStyle/>
          <a:p>
            <a:r>
              <a:rPr lang="en-US" sz="2000" dirty="0"/>
              <a:t>Application Build Command</a:t>
            </a:r>
          </a:p>
        </p:txBody>
      </p:sp>
      <p:sp>
        <p:nvSpPr>
          <p:cNvPr id="61" name="Rounded Rectangle 3">
            <a:extLst>
              <a:ext uri="{FF2B5EF4-FFF2-40B4-BE49-F238E27FC236}">
                <a16:creationId xmlns:a16="http://schemas.microsoft.com/office/drawing/2014/main" id="{1ACDDF43-BF1F-45AF-AC1D-D7613FB7E468}"/>
              </a:ext>
            </a:extLst>
          </p:cNvPr>
          <p:cNvSpPr/>
          <p:nvPr/>
        </p:nvSpPr>
        <p:spPr>
          <a:xfrm>
            <a:off x="4080164" y="1260000"/>
            <a:ext cx="2520534" cy="849823"/>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Application Source</a:t>
            </a:r>
          </a:p>
        </p:txBody>
      </p:sp>
      <p:cxnSp>
        <p:nvCxnSpPr>
          <p:cNvPr id="65" name="Straight Arrow Connector 64">
            <a:extLst>
              <a:ext uri="{FF2B5EF4-FFF2-40B4-BE49-F238E27FC236}">
                <a16:creationId xmlns:a16="http://schemas.microsoft.com/office/drawing/2014/main" id="{D729F3D5-ED5B-404E-B944-96055E57D467}"/>
              </a:ext>
            </a:extLst>
          </p:cNvPr>
          <p:cNvCxnSpPr>
            <a:cxnSpLocks/>
            <a:stCxn id="61" idx="2"/>
            <a:endCxn id="72" idx="0"/>
          </p:cNvCxnSpPr>
          <p:nvPr/>
        </p:nvCxnSpPr>
        <p:spPr>
          <a:xfrm>
            <a:off x="5340431" y="2109823"/>
            <a:ext cx="0" cy="40971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72" name="Rounded Rectangle 6">
            <a:extLst>
              <a:ext uri="{FF2B5EF4-FFF2-40B4-BE49-F238E27FC236}">
                <a16:creationId xmlns:a16="http://schemas.microsoft.com/office/drawing/2014/main" id="{0EED197C-15E6-400A-9BC9-ED5C647893A1}"/>
              </a:ext>
            </a:extLst>
          </p:cNvPr>
          <p:cNvSpPr/>
          <p:nvPr/>
        </p:nvSpPr>
        <p:spPr>
          <a:xfrm>
            <a:off x="4080163" y="2519533"/>
            <a:ext cx="2520535"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Application Source</a:t>
            </a:r>
          </a:p>
        </p:txBody>
      </p:sp>
      <p:sp>
        <p:nvSpPr>
          <p:cNvPr id="73" name="Rounded Rectangle 7">
            <a:extLst>
              <a:ext uri="{FF2B5EF4-FFF2-40B4-BE49-F238E27FC236}">
                <a16:creationId xmlns:a16="http://schemas.microsoft.com/office/drawing/2014/main" id="{804B4099-3C0E-4EEF-A234-8201F40B20F3}"/>
              </a:ext>
            </a:extLst>
          </p:cNvPr>
          <p:cNvSpPr/>
          <p:nvPr/>
        </p:nvSpPr>
        <p:spPr>
          <a:xfrm>
            <a:off x="4118265" y="3915628"/>
            <a:ext cx="2482433"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Application Executable</a:t>
            </a:r>
          </a:p>
        </p:txBody>
      </p:sp>
      <p:cxnSp>
        <p:nvCxnSpPr>
          <p:cNvPr id="75" name="Straight Arrow Connector 74">
            <a:extLst>
              <a:ext uri="{FF2B5EF4-FFF2-40B4-BE49-F238E27FC236}">
                <a16:creationId xmlns:a16="http://schemas.microsoft.com/office/drawing/2014/main" id="{1936E444-FE4D-4927-A068-1D1D1E141F83}"/>
              </a:ext>
            </a:extLst>
          </p:cNvPr>
          <p:cNvCxnSpPr>
            <a:cxnSpLocks/>
            <a:endCxn id="73" idx="0"/>
          </p:cNvCxnSpPr>
          <p:nvPr/>
        </p:nvCxnSpPr>
        <p:spPr>
          <a:xfrm>
            <a:off x="5359481" y="3465409"/>
            <a:ext cx="1" cy="45021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265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lvl="2"/>
            <a:r>
              <a:rPr lang="en-US" sz="1800" dirty="0"/>
              <a:t>User Guides</a:t>
            </a:r>
          </a:p>
          <a:p>
            <a:pPr lvl="3"/>
            <a:r>
              <a:rPr lang="en-US" sz="1600" dirty="0"/>
              <a:t>PDF and HTML Versions</a:t>
            </a:r>
          </a:p>
          <a:p>
            <a:pPr lvl="3"/>
            <a:r>
              <a:rPr lang="en-US" sz="1600" dirty="0"/>
              <a:t>Licensing User Guide</a:t>
            </a:r>
          </a:p>
          <a:p>
            <a:pPr lvl="2"/>
            <a:r>
              <a:rPr lang="en-US" sz="1800" dirty="0"/>
              <a:t>Release Notes</a:t>
            </a:r>
          </a:p>
          <a:p>
            <a:pPr lvl="2"/>
            <a:endParaRPr lang="en-US" sz="1800" dirty="0"/>
          </a:p>
          <a:p>
            <a:pPr lvl="2"/>
            <a:r>
              <a:rPr lang="en-US" sz="1800" dirty="0"/>
              <a:t>Built-in Trace and Diagnostic Features</a:t>
            </a:r>
          </a:p>
          <a:p>
            <a:pPr lvl="2"/>
            <a:endParaRPr lang="en-US" sz="1800" dirty="0"/>
          </a:p>
          <a:p>
            <a:pPr lvl="2"/>
            <a:r>
              <a:rPr lang="en-US" sz="1800" dirty="0"/>
              <a:t>Example Environments</a:t>
            </a:r>
          </a:p>
          <a:p>
            <a:pPr lvl="3"/>
            <a:r>
              <a:rPr lang="en-US" sz="1600" dirty="0"/>
              <a:t>Pre-packaged examples to guide you through more advanced topics</a:t>
            </a:r>
          </a:p>
          <a:p>
            <a:pPr lvl="2"/>
            <a:endParaRPr lang="en-US" sz="1800" dirty="0"/>
          </a:p>
          <a:p>
            <a:pPr lvl="2"/>
            <a:r>
              <a:rPr lang="en-US" sz="1800" dirty="0"/>
              <a:t>Web Links for Downloading Products, Support etc.</a:t>
            </a:r>
          </a:p>
          <a:p>
            <a:pPr lvl="1"/>
            <a:endParaRPr lang="en-US" sz="1800" dirty="0"/>
          </a:p>
          <a:p>
            <a:pPr lvl="2"/>
            <a:r>
              <a:rPr lang="en-US" sz="1800" dirty="0"/>
              <a:t>North America Support email: </a:t>
            </a:r>
            <a:r>
              <a:rPr lang="en-US" sz="1800" dirty="0">
                <a:hlinkClick r:id="rId3"/>
              </a:rPr>
              <a:t>support@vectorcast.com</a:t>
            </a:r>
            <a:endParaRPr lang="en-US" sz="1800" dirty="0"/>
          </a:p>
          <a:p>
            <a:pPr lvl="2"/>
            <a:r>
              <a:rPr lang="en-US" sz="1800" dirty="0"/>
              <a:t>Europe Support email:  </a:t>
            </a:r>
            <a:r>
              <a:rPr lang="en-US" sz="1800" dirty="0">
                <a:hlinkClick r:id="rId4"/>
              </a:rPr>
              <a:t>eu_support@vectorcast.com</a:t>
            </a:r>
            <a:endParaRPr lang="en-US" sz="1800" dirty="0"/>
          </a:p>
          <a:p>
            <a:pPr lvl="2"/>
            <a:r>
              <a:rPr lang="en-US" sz="1800" dirty="0"/>
              <a:t>Rest-of-World Support email:  </a:t>
            </a:r>
            <a:r>
              <a:rPr lang="en-US" sz="1800" dirty="0">
                <a:hlinkClick r:id="rId3"/>
              </a:rPr>
              <a:t>support@vectorcast.com</a:t>
            </a:r>
            <a:endParaRPr lang="en-US" sz="1800" dirty="0"/>
          </a:p>
          <a:p>
            <a:pPr lvl="1"/>
            <a:endParaRPr lang="en-US" sz="1800" dirty="0"/>
          </a:p>
        </p:txBody>
      </p:sp>
      <p:sp>
        <p:nvSpPr>
          <p:cNvPr id="2" name="Textplatzhalter 1">
            <a:extLst>
              <a:ext uri="{FF2B5EF4-FFF2-40B4-BE49-F238E27FC236}">
                <a16:creationId xmlns:a16="http://schemas.microsoft.com/office/drawing/2014/main" id="{DCF9A8FC-07BC-494F-B7CC-141EB0C06A66}"/>
              </a:ext>
            </a:extLst>
          </p:cNvPr>
          <p:cNvSpPr>
            <a:spLocks noGrp="1"/>
          </p:cNvSpPr>
          <p:nvPr>
            <p:ph type="body" sz="quarter" idx="12"/>
          </p:nvPr>
        </p:nvSpPr>
        <p:spPr/>
        <p:txBody>
          <a:bodyPr/>
          <a:lstStyle/>
          <a:p>
            <a:r>
              <a:rPr lang="en-US" dirty="0"/>
              <a:t>Getting Help … Use the Help Menu</a:t>
            </a:r>
          </a:p>
        </p:txBody>
      </p:sp>
      <p:sp>
        <p:nvSpPr>
          <p:cNvPr id="31746" name="Rectangle 1028"/>
          <p:cNvSpPr>
            <a:spLocks noGrp="1" noChangeArrowheads="1"/>
          </p:cNvSpPr>
          <p:nvPr>
            <p:ph type="title"/>
          </p:nvPr>
        </p:nvSpPr>
        <p:spPr/>
        <p:txBody>
          <a:bodyPr/>
          <a:lstStyle/>
          <a:p>
            <a:r>
              <a:rPr lang="en-US" dirty="0" err="1"/>
              <a:t>VectorCAST</a:t>
            </a:r>
            <a:r>
              <a:rPr lang="en-US" dirty="0"/>
              <a:t> Workflow Overview</a:t>
            </a:r>
          </a:p>
        </p:txBody>
      </p:sp>
    </p:spTree>
    <p:extLst>
      <p:ext uri="{BB962C8B-B14F-4D97-AF65-F5344CB8AC3E}">
        <p14:creationId xmlns:p14="http://schemas.microsoft.com/office/powerpoint/2010/main" val="2926047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5"/>
          <p:cNvSpPr>
            <a:spLocks noGrp="1" noChangeArrowheads="1"/>
          </p:cNvSpPr>
          <p:nvPr>
            <p:ph sz="quarter" idx="13"/>
          </p:nvPr>
        </p:nvSpPr>
        <p:spPr/>
        <p:txBody>
          <a:bodyPr/>
          <a:lstStyle/>
          <a:p>
            <a:pPr marL="252000" lvl="2" indent="0">
              <a:buNone/>
            </a:pPr>
            <a:r>
              <a:rPr lang="en-US" sz="1800" dirty="0"/>
              <a:t>Lua Source Code used as source base for lab exercises. </a:t>
            </a:r>
          </a:p>
          <a:p>
            <a:pPr marL="252000" lvl="2" indent="0">
              <a:buNone/>
            </a:pPr>
            <a:endParaRPr lang="en-US" sz="1800" dirty="0"/>
          </a:p>
          <a:p>
            <a:pPr lvl="2"/>
            <a:r>
              <a:rPr lang="en-US" sz="1800" dirty="0"/>
              <a:t>Lua is an open source embeddable scripting language.</a:t>
            </a:r>
          </a:p>
          <a:p>
            <a:pPr lvl="3"/>
            <a:r>
              <a:rPr lang="en-US" sz="1600" dirty="0"/>
              <a:t>Written in C</a:t>
            </a:r>
          </a:p>
          <a:p>
            <a:pPr lvl="3"/>
            <a:r>
              <a:rPr lang="en-US" sz="1600" dirty="0"/>
              <a:t>Compiles with MinGW via make</a:t>
            </a:r>
          </a:p>
          <a:p>
            <a:pPr lvl="3"/>
            <a:r>
              <a:rPr lang="en-US" sz="1600" dirty="0"/>
              <a:t>Runs on Linux and Windows</a:t>
            </a:r>
          </a:p>
          <a:p>
            <a:pPr lvl="3"/>
            <a:r>
              <a:rPr lang="en-US" sz="1600" dirty="0"/>
              <a:t>Suite of system test scripts.</a:t>
            </a:r>
          </a:p>
          <a:p>
            <a:pPr lvl="3"/>
            <a:r>
              <a:rPr lang="en-US" sz="1600" dirty="0"/>
              <a:t>Contains challenging code. Great for practicing </a:t>
            </a:r>
            <a:r>
              <a:rPr lang="en-US" sz="1600" dirty="0" err="1"/>
              <a:t>VectorCAST</a:t>
            </a:r>
            <a:r>
              <a:rPr lang="en-US" sz="1600" dirty="0"/>
              <a:t>!!!!</a:t>
            </a:r>
          </a:p>
          <a:p>
            <a:pPr lvl="3"/>
            <a:endParaRPr lang="en-US" sz="1600" dirty="0"/>
          </a:p>
          <a:p>
            <a:pPr lvl="3"/>
            <a:endParaRPr lang="en-US" sz="1600" dirty="0"/>
          </a:p>
          <a:p>
            <a:pPr lvl="2"/>
            <a:r>
              <a:rPr lang="en-US" sz="1800" dirty="0"/>
              <a:t>Download site</a:t>
            </a:r>
          </a:p>
          <a:p>
            <a:pPr lvl="3"/>
            <a:r>
              <a:rPr lang="en-US" sz="1600" dirty="0"/>
              <a:t>Source Code</a:t>
            </a:r>
            <a:endParaRPr lang="en-US" sz="1600" dirty="0">
              <a:hlinkClick r:id="rId3">
                <a:extLst>
                  <a:ext uri="{A12FA001-AC4F-418D-AE19-62706E023703}">
                    <ahyp:hlinkClr xmlns:ahyp="http://schemas.microsoft.com/office/drawing/2018/hyperlinkcolor" val="tx"/>
                  </a:ext>
                </a:extLst>
              </a:hlinkClick>
            </a:endParaRPr>
          </a:p>
          <a:p>
            <a:pPr lvl="4"/>
            <a:r>
              <a:rPr lang="en-US" sz="1600" dirty="0">
                <a:solidFill>
                  <a:srgbClr val="B70032"/>
                </a:solidFill>
                <a:hlinkClick r:id="rId3">
                  <a:extLst>
                    <a:ext uri="{A12FA001-AC4F-418D-AE19-62706E023703}">
                      <ahyp:hlinkClr xmlns:ahyp="http://schemas.microsoft.com/office/drawing/2018/hyperlinkcolor" val="tx"/>
                    </a:ext>
                  </a:extLst>
                </a:hlinkClick>
              </a:rPr>
              <a:t>https://www.lua.org/download.html</a:t>
            </a:r>
            <a:endParaRPr lang="en-US" sz="1600" dirty="0">
              <a:solidFill>
                <a:srgbClr val="B70032"/>
              </a:solidFill>
            </a:endParaRPr>
          </a:p>
          <a:p>
            <a:pPr lvl="3"/>
            <a:r>
              <a:rPr lang="en-US" sz="1600" dirty="0"/>
              <a:t>System test script suite</a:t>
            </a:r>
          </a:p>
          <a:p>
            <a:pPr lvl="4"/>
            <a:r>
              <a:rPr lang="en-US" sz="1600" dirty="0">
                <a:hlinkClick r:id="rId4"/>
              </a:rPr>
              <a:t>https://www.lua.org/tests/</a:t>
            </a:r>
            <a:endParaRPr lang="en-US" sz="1600" dirty="0"/>
          </a:p>
          <a:p>
            <a:pPr marL="252000" lvl="2" indent="0">
              <a:buNone/>
            </a:pPr>
            <a:endParaRPr lang="en-US" sz="1800" dirty="0"/>
          </a:p>
        </p:txBody>
      </p:sp>
      <p:sp>
        <p:nvSpPr>
          <p:cNvPr id="4" name="Textplatzhalter 3">
            <a:extLst>
              <a:ext uri="{FF2B5EF4-FFF2-40B4-BE49-F238E27FC236}">
                <a16:creationId xmlns:a16="http://schemas.microsoft.com/office/drawing/2014/main" id="{7CD29532-9D9E-4AEE-A803-BFE84B54D862}"/>
              </a:ext>
            </a:extLst>
          </p:cNvPr>
          <p:cNvSpPr>
            <a:spLocks noGrp="1"/>
          </p:cNvSpPr>
          <p:nvPr>
            <p:ph type="body" sz="quarter" idx="12"/>
          </p:nvPr>
        </p:nvSpPr>
        <p:spPr/>
        <p:txBody>
          <a:bodyPr/>
          <a:lstStyle/>
          <a:p>
            <a:r>
              <a:rPr lang="en-US" dirty="0"/>
              <a:t>Lua Source Code</a:t>
            </a:r>
          </a:p>
        </p:txBody>
      </p:sp>
      <p:sp>
        <p:nvSpPr>
          <p:cNvPr id="24578" name="Rectangle 4"/>
          <p:cNvSpPr>
            <a:spLocks noGrp="1" noChangeArrowheads="1"/>
          </p:cNvSpPr>
          <p:nvPr>
            <p:ph type="title"/>
          </p:nvPr>
        </p:nvSpPr>
        <p:spPr/>
        <p:txBody>
          <a:bodyPr/>
          <a:lstStyle/>
          <a:p>
            <a:r>
              <a:rPr lang="en-US" dirty="0" err="1"/>
              <a:t>VectorCAST</a:t>
            </a:r>
            <a:r>
              <a:rPr lang="en-US" dirty="0"/>
              <a:t> Workflow Overview</a:t>
            </a:r>
          </a:p>
        </p:txBody>
      </p:sp>
      <p:pic>
        <p:nvPicPr>
          <p:cNvPr id="2" name="Picture 1">
            <a:hlinkClick r:id="rId3"/>
            <a:extLst>
              <a:ext uri="{FF2B5EF4-FFF2-40B4-BE49-F238E27FC236}">
                <a16:creationId xmlns:a16="http://schemas.microsoft.com/office/drawing/2014/main" id="{BD909A47-F1ED-4882-BC49-85C2529A3705}"/>
              </a:ext>
            </a:extLst>
          </p:cNvPr>
          <p:cNvPicPr>
            <a:picLocks noChangeAspect="1"/>
          </p:cNvPicPr>
          <p:nvPr/>
        </p:nvPicPr>
        <p:blipFill>
          <a:blip r:embed="rId5"/>
          <a:stretch>
            <a:fillRect/>
          </a:stretch>
        </p:blipFill>
        <p:spPr>
          <a:xfrm>
            <a:off x="8135625" y="3326466"/>
            <a:ext cx="2952750" cy="3028950"/>
          </a:xfrm>
          <a:prstGeom prst="rect">
            <a:avLst/>
          </a:prstGeom>
        </p:spPr>
      </p:pic>
    </p:spTree>
    <p:extLst>
      <p:ext uri="{BB962C8B-B14F-4D97-AF65-F5344CB8AC3E}">
        <p14:creationId xmlns:p14="http://schemas.microsoft.com/office/powerpoint/2010/main" val="3505892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Training Modules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6AF98F0F-F59F-48F8-9803-A3797816023D}"/>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55D53820-07E2-44E6-81A9-A0472F6B8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592546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A9684249-0148-4DB2-BF5F-571D201AEA6B}"/>
              </a:ext>
            </a:extLst>
          </p:cNvPr>
          <p:cNvSpPr>
            <a:spLocks noGrp="1"/>
          </p:cNvSpPr>
          <p:nvPr>
            <p:ph type="body" sz="quarter" idx="12"/>
          </p:nvPr>
        </p:nvSpPr>
        <p:spPr/>
        <p:txBody>
          <a:bodyPr/>
          <a:lstStyle/>
          <a:p>
            <a:r>
              <a:rPr lang="en-US" dirty="0"/>
              <a:t>Core Workflow Modules</a:t>
            </a:r>
          </a:p>
        </p:txBody>
      </p:sp>
      <p:sp>
        <p:nvSpPr>
          <p:cNvPr id="3" name="Title 2"/>
          <p:cNvSpPr>
            <a:spLocks noGrp="1"/>
          </p:cNvSpPr>
          <p:nvPr>
            <p:ph type="title"/>
          </p:nvPr>
        </p:nvSpPr>
        <p:spPr/>
        <p:txBody>
          <a:bodyPr/>
          <a:lstStyle/>
          <a:p>
            <a:r>
              <a:rPr lang="en-US"/>
              <a:t>Training Modules</a:t>
            </a:r>
            <a:endParaRPr lang="en-US" dirty="0"/>
          </a:p>
        </p:txBody>
      </p:sp>
      <p:sp>
        <p:nvSpPr>
          <p:cNvPr id="6" name="Rounded Rectangle 5">
            <a:hlinkClick r:id="" action="ppaction://customshow?id=3&amp;return=true"/>
          </p:cNvPr>
          <p:cNvSpPr/>
          <p:nvPr/>
        </p:nvSpPr>
        <p:spPr>
          <a:xfrm>
            <a:off x="3967650" y="4636513"/>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Configuration Management</a:t>
            </a:r>
          </a:p>
        </p:txBody>
      </p:sp>
      <p:sp>
        <p:nvSpPr>
          <p:cNvPr id="15" name="Rounded Rectangle 14">
            <a:hlinkClick r:id="" action="ppaction://customshow?id=2&amp;return=true"/>
          </p:cNvPr>
          <p:cNvSpPr/>
          <p:nvPr/>
        </p:nvSpPr>
        <p:spPr>
          <a:xfrm>
            <a:off x="6611679" y="3183774"/>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System Test Workflow</a:t>
            </a:r>
          </a:p>
        </p:txBody>
      </p:sp>
      <p:sp>
        <p:nvSpPr>
          <p:cNvPr id="29" name="Rounded Rectangle 28">
            <a:hlinkClick r:id="" action="ppaction://customshow?id=1&amp;return=true"/>
          </p:cNvPr>
          <p:cNvSpPr/>
          <p:nvPr/>
        </p:nvSpPr>
        <p:spPr>
          <a:xfrm>
            <a:off x="3967651" y="3143666"/>
            <a:ext cx="1612671" cy="980902"/>
          </a:xfrm>
          <a:prstGeom prst="roundRect">
            <a:avLst>
              <a:gd name="adj" fmla="val 17122"/>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Unit Test Workflow</a:t>
            </a:r>
          </a:p>
        </p:txBody>
      </p:sp>
      <p:sp>
        <p:nvSpPr>
          <p:cNvPr id="12" name="Rounded Rectangle 11">
            <a:hlinkClick r:id="" action="ppaction://customshow?id=0&amp;return=true"/>
          </p:cNvPr>
          <p:cNvSpPr/>
          <p:nvPr/>
        </p:nvSpPr>
        <p:spPr>
          <a:xfrm>
            <a:off x="5289664" y="1648992"/>
            <a:ext cx="1612671" cy="980902"/>
          </a:xfrm>
          <a:prstGeom prst="roundRect">
            <a:avLst>
              <a:gd name="adj" fmla="val 16667"/>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Workflow Preparation</a:t>
            </a:r>
          </a:p>
        </p:txBody>
      </p:sp>
      <p:sp>
        <p:nvSpPr>
          <p:cNvPr id="13" name="Rounded Rectangle 7">
            <a:hlinkClick r:id="" action="ppaction://customshow?id=4&amp;return=true"/>
            <a:extLst>
              <a:ext uri="{FF2B5EF4-FFF2-40B4-BE49-F238E27FC236}">
                <a16:creationId xmlns:a16="http://schemas.microsoft.com/office/drawing/2014/main" id="{BB0A2868-CF8B-4730-8B0D-A39F19B6DBEB}"/>
              </a:ext>
            </a:extLst>
          </p:cNvPr>
          <p:cNvSpPr/>
          <p:nvPr/>
        </p:nvSpPr>
        <p:spPr>
          <a:xfrm>
            <a:off x="6611678" y="4636513"/>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Continuous Integration</a:t>
            </a:r>
          </a:p>
        </p:txBody>
      </p:sp>
    </p:spTree>
    <p:extLst>
      <p:ext uri="{BB962C8B-B14F-4D97-AF65-F5344CB8AC3E}">
        <p14:creationId xmlns:p14="http://schemas.microsoft.com/office/powerpoint/2010/main" val="14852093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260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Workflow Preparation</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7BB45104-7DFC-44A4-8B66-53AB39C3823E}"/>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AE108F5E-49A8-4879-8ABD-B5CF6B993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656620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Grafik 95">
            <a:extLst>
              <a:ext uri="{FF2B5EF4-FFF2-40B4-BE49-F238E27FC236}">
                <a16:creationId xmlns:a16="http://schemas.microsoft.com/office/drawing/2014/main" id="{7B8C0426-B54A-455C-AC03-3F17EB293F66}"/>
              </a:ext>
            </a:extLst>
          </p:cNvPr>
          <p:cNvPicPr>
            <a:picLocks noChangeAspect="1"/>
          </p:cNvPicPr>
          <p:nvPr/>
        </p:nvPicPr>
        <p:blipFill rotWithShape="1">
          <a:blip r:embed="rId4">
            <a:extLst>
              <a:ext uri="{28A0092B-C50C-407E-A947-70E740481C1C}">
                <a14:useLocalDpi xmlns:a14="http://schemas.microsoft.com/office/drawing/2010/main" val="0"/>
              </a:ext>
            </a:extLst>
          </a:blip>
          <a:srcRect l="5732" r="2550" b="4440"/>
          <a:stretch/>
        </p:blipFill>
        <p:spPr>
          <a:xfrm>
            <a:off x="1558444" y="1879715"/>
            <a:ext cx="8965764" cy="4599610"/>
          </a:xfrm>
          <a:prstGeom prst="rect">
            <a:avLst/>
          </a:prstGeom>
        </p:spPr>
      </p:pic>
      <p:sp>
        <p:nvSpPr>
          <p:cNvPr id="105" name="Rechteck 104"/>
          <p:cNvSpPr/>
          <p:nvPr/>
        </p:nvSpPr>
        <p:spPr bwMode="auto">
          <a:xfrm>
            <a:off x="5706220" y="1256076"/>
            <a:ext cx="4640119" cy="399496"/>
          </a:xfrm>
          <a:prstGeom prst="rect">
            <a:avLst/>
          </a:prstGeom>
          <a:solidFill>
            <a:schemeClr val="accent2"/>
          </a:solidFill>
          <a:ln w="12700" cap="flat" cmpd="sng" algn="ctr">
            <a:noFill/>
            <a:prstDash val="solid"/>
            <a:round/>
            <a:headEnd type="none" w="med" len="med"/>
            <a:tailEnd type="none" w="med" len="med"/>
          </a:ln>
          <a:effectLst>
            <a:reflection stA="74000" endPos="0" dist="50800" dir="5400000" sy="-100000" algn="bl" rotWithShape="0"/>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06" name="Rechteck 105"/>
          <p:cNvSpPr/>
          <p:nvPr/>
        </p:nvSpPr>
        <p:spPr>
          <a:xfrm>
            <a:off x="1349133" y="1636454"/>
            <a:ext cx="1975037" cy="190771"/>
          </a:xfrm>
          <a:prstGeom prst="rect">
            <a:avLst/>
          </a:prstGeom>
          <a:solidFill>
            <a:schemeClr val="accent2"/>
          </a:solidFill>
        </p:spPr>
        <p:txBody>
          <a:bodyPr wrap="square" lIns="35991">
            <a:spAutoFit/>
          </a:bodyPr>
          <a:lstStyle/>
          <a:p>
            <a:pPr lvl="0" algn="r">
              <a:lnSpc>
                <a:spcPct val="80000"/>
              </a:lnSpc>
            </a:pPr>
            <a:r>
              <a:rPr lang="en-US" sz="800" dirty="0">
                <a:solidFill>
                  <a:srgbClr val="000000"/>
                </a:solidFill>
              </a:rPr>
              <a:t>Foundation 1997</a:t>
            </a:r>
          </a:p>
        </p:txBody>
      </p:sp>
      <p:sp>
        <p:nvSpPr>
          <p:cNvPr id="107" name="Rechteck 106"/>
          <p:cNvSpPr/>
          <p:nvPr/>
        </p:nvSpPr>
        <p:spPr bwMode="auto">
          <a:xfrm>
            <a:off x="1349133" y="1257941"/>
            <a:ext cx="1975037" cy="413892"/>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08" name="Textplatzhalter 3"/>
          <p:cNvSpPr>
            <a:spLocks noGrp="1"/>
          </p:cNvSpPr>
          <p:nvPr>
            <p:ph type="body" sz="quarter" idx="12"/>
          </p:nvPr>
        </p:nvSpPr>
        <p:spPr/>
        <p:txBody>
          <a:bodyPr/>
          <a:lstStyle/>
          <a:p>
            <a:r>
              <a:rPr lang="en-US" dirty="0"/>
              <a:t>Vector Worldwide</a:t>
            </a:r>
          </a:p>
        </p:txBody>
      </p:sp>
      <p:sp>
        <p:nvSpPr>
          <p:cNvPr id="109" name="Rectangle 10"/>
          <p:cNvSpPr>
            <a:spLocks noGrp="1" noChangeArrowheads="1"/>
          </p:cNvSpPr>
          <p:nvPr>
            <p:ph type="title"/>
          </p:nvPr>
        </p:nvSpPr>
        <p:spPr/>
        <p:txBody>
          <a:bodyPr/>
          <a:lstStyle/>
          <a:p>
            <a:r>
              <a:rPr lang="en-US"/>
              <a:t>Company Overview</a:t>
            </a:r>
            <a:endParaRPr lang="en-US" dirty="0"/>
          </a:p>
        </p:txBody>
      </p:sp>
      <p:sp>
        <p:nvSpPr>
          <p:cNvPr id="110" name="Text Box 5"/>
          <p:cNvSpPr txBox="1">
            <a:spLocks noChangeArrowheads="1"/>
          </p:cNvSpPr>
          <p:nvPr/>
        </p:nvSpPr>
        <p:spPr bwMode="auto">
          <a:xfrm>
            <a:off x="1304893" y="1259337"/>
            <a:ext cx="2040158"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USA</a:t>
            </a:r>
            <a:br>
              <a:rPr lang="en-US" sz="1000" b="1" dirty="0">
                <a:solidFill>
                  <a:schemeClr val="hlink"/>
                </a:solidFill>
              </a:rPr>
            </a:br>
            <a:r>
              <a:rPr lang="en-US" sz="800" dirty="0"/>
              <a:t>Detroit, East Greenwich, San Mateo</a:t>
            </a:r>
          </a:p>
        </p:txBody>
      </p:sp>
      <p:sp>
        <p:nvSpPr>
          <p:cNvPr id="111" name="Freeform 28"/>
          <p:cNvSpPr>
            <a:spLocks/>
          </p:cNvSpPr>
          <p:nvPr/>
        </p:nvSpPr>
        <p:spPr bwMode="auto">
          <a:xfrm>
            <a:off x="3285882" y="3221763"/>
            <a:ext cx="80941" cy="77768"/>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2" name="Freeform 29"/>
          <p:cNvSpPr>
            <a:spLocks/>
          </p:cNvSpPr>
          <p:nvPr/>
        </p:nvSpPr>
        <p:spPr bwMode="auto">
          <a:xfrm>
            <a:off x="5325903" y="2978838"/>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3" name="Freeform 30"/>
          <p:cNvSpPr>
            <a:spLocks/>
          </p:cNvSpPr>
          <p:nvPr/>
        </p:nvSpPr>
        <p:spPr bwMode="auto">
          <a:xfrm>
            <a:off x="5426132" y="3124106"/>
            <a:ext cx="80941" cy="77768"/>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4" name="Freeform 32"/>
          <p:cNvSpPr>
            <a:spLocks/>
          </p:cNvSpPr>
          <p:nvPr/>
        </p:nvSpPr>
        <p:spPr bwMode="auto">
          <a:xfrm>
            <a:off x="5654079" y="2809858"/>
            <a:ext cx="79354" cy="77767"/>
          </a:xfrm>
          <a:custGeom>
            <a:avLst/>
            <a:gdLst>
              <a:gd name="T0" fmla="*/ 2147483647 w 50"/>
              <a:gd name="T1" fmla="*/ 0 h 49"/>
              <a:gd name="T2" fmla="*/ 2147483647 w 50"/>
              <a:gd name="T3" fmla="*/ 2147483647 h 49"/>
              <a:gd name="T4" fmla="*/ 2147483647 w 50"/>
              <a:gd name="T5" fmla="*/ 2147483647 h 49"/>
              <a:gd name="T6" fmla="*/ 2147483647 w 50"/>
              <a:gd name="T7" fmla="*/ 2147483647 h 49"/>
              <a:gd name="T8" fmla="*/ 2147483647 w 50"/>
              <a:gd name="T9" fmla="*/ 2147483647 h 49"/>
              <a:gd name="T10" fmla="*/ 2147483647 w 50"/>
              <a:gd name="T11" fmla="*/ 2147483647 h 49"/>
              <a:gd name="T12" fmla="*/ 2147483647 w 50"/>
              <a:gd name="T13" fmla="*/ 2147483647 h 49"/>
              <a:gd name="T14" fmla="*/ 2147483647 w 50"/>
              <a:gd name="T15" fmla="*/ 2147483647 h 49"/>
              <a:gd name="T16" fmla="*/ 2147483647 w 50"/>
              <a:gd name="T17" fmla="*/ 2147483647 h 49"/>
              <a:gd name="T18" fmla="*/ 2147483647 w 50"/>
              <a:gd name="T19" fmla="*/ 2147483647 h 49"/>
              <a:gd name="T20" fmla="*/ 2147483647 w 50"/>
              <a:gd name="T21" fmla="*/ 2147483647 h 49"/>
              <a:gd name="T22" fmla="*/ 2147483647 w 50"/>
              <a:gd name="T23" fmla="*/ 2147483647 h 49"/>
              <a:gd name="T24" fmla="*/ 2147483647 w 50"/>
              <a:gd name="T25" fmla="*/ 2147483647 h 49"/>
              <a:gd name="T26" fmla="*/ 2147483647 w 50"/>
              <a:gd name="T27" fmla="*/ 2147483647 h 49"/>
              <a:gd name="T28" fmla="*/ 2147483647 w 50"/>
              <a:gd name="T29" fmla="*/ 2147483647 h 49"/>
              <a:gd name="T30" fmla="*/ 2147483647 w 50"/>
              <a:gd name="T31" fmla="*/ 2147483647 h 49"/>
              <a:gd name="T32" fmla="*/ 2147483647 w 50"/>
              <a:gd name="T33" fmla="*/ 2147483647 h 49"/>
              <a:gd name="T34" fmla="*/ 2147483647 w 50"/>
              <a:gd name="T35" fmla="*/ 2147483647 h 49"/>
              <a:gd name="T36" fmla="*/ 2147483647 w 50"/>
              <a:gd name="T37" fmla="*/ 2147483647 h 49"/>
              <a:gd name="T38" fmla="*/ 2147483647 w 50"/>
              <a:gd name="T39" fmla="*/ 2147483647 h 49"/>
              <a:gd name="T40" fmla="*/ 2147483647 w 50"/>
              <a:gd name="T41" fmla="*/ 2147483647 h 49"/>
              <a:gd name="T42" fmla="*/ 2147483647 w 50"/>
              <a:gd name="T43" fmla="*/ 2147483647 h 49"/>
              <a:gd name="T44" fmla="*/ 2147483647 w 50"/>
              <a:gd name="T45" fmla="*/ 2147483647 h 49"/>
              <a:gd name="T46" fmla="*/ 2147483647 w 50"/>
              <a:gd name="T47" fmla="*/ 2147483647 h 49"/>
              <a:gd name="T48" fmla="*/ 0 w 50"/>
              <a:gd name="T49" fmla="*/ 2147483647 h 49"/>
              <a:gd name="T50" fmla="*/ 2147483647 w 50"/>
              <a:gd name="T51" fmla="*/ 2147483647 h 49"/>
              <a:gd name="T52" fmla="*/ 2147483647 w 50"/>
              <a:gd name="T53" fmla="*/ 2147483647 h 49"/>
              <a:gd name="T54" fmla="*/ 2147483647 w 50"/>
              <a:gd name="T55" fmla="*/ 2147483647 h 49"/>
              <a:gd name="T56" fmla="*/ 2147483647 w 50"/>
              <a:gd name="T57" fmla="*/ 2147483647 h 49"/>
              <a:gd name="T58" fmla="*/ 2147483647 w 50"/>
              <a:gd name="T59" fmla="*/ 2147483647 h 49"/>
              <a:gd name="T60" fmla="*/ 2147483647 w 50"/>
              <a:gd name="T61" fmla="*/ 2147483647 h 49"/>
              <a:gd name="T62" fmla="*/ 2147483647 w 50"/>
              <a:gd name="T63" fmla="*/ 2147483647 h 49"/>
              <a:gd name="T64" fmla="*/ 2147483647 w 50"/>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9">
                <a:moveTo>
                  <a:pt x="25" y="0"/>
                </a:moveTo>
                <a:lnTo>
                  <a:pt x="30" y="2"/>
                </a:lnTo>
                <a:lnTo>
                  <a:pt x="35" y="2"/>
                </a:lnTo>
                <a:lnTo>
                  <a:pt x="39" y="5"/>
                </a:lnTo>
                <a:lnTo>
                  <a:pt x="44" y="7"/>
                </a:lnTo>
                <a:lnTo>
                  <a:pt x="45" y="12"/>
                </a:lnTo>
                <a:lnTo>
                  <a:pt x="49" y="15"/>
                </a:lnTo>
                <a:lnTo>
                  <a:pt x="50" y="20"/>
                </a:lnTo>
                <a:lnTo>
                  <a:pt x="50" y="24"/>
                </a:lnTo>
                <a:lnTo>
                  <a:pt x="50" y="29"/>
                </a:lnTo>
                <a:lnTo>
                  <a:pt x="49" y="34"/>
                </a:lnTo>
                <a:lnTo>
                  <a:pt x="45" y="37"/>
                </a:lnTo>
                <a:lnTo>
                  <a:pt x="44" y="41"/>
                </a:lnTo>
                <a:lnTo>
                  <a:pt x="39" y="44"/>
                </a:lnTo>
                <a:lnTo>
                  <a:pt x="35" y="46"/>
                </a:lnTo>
                <a:lnTo>
                  <a:pt x="30" y="48"/>
                </a:lnTo>
                <a:lnTo>
                  <a:pt x="25" y="49"/>
                </a:lnTo>
                <a:lnTo>
                  <a:pt x="20" y="48"/>
                </a:lnTo>
                <a:lnTo>
                  <a:pt x="15" y="46"/>
                </a:lnTo>
                <a:lnTo>
                  <a:pt x="11" y="44"/>
                </a:lnTo>
                <a:lnTo>
                  <a:pt x="8" y="41"/>
                </a:lnTo>
                <a:lnTo>
                  <a:pt x="5" y="37"/>
                </a:lnTo>
                <a:lnTo>
                  <a:pt x="3" y="34"/>
                </a:lnTo>
                <a:lnTo>
                  <a:pt x="1" y="29"/>
                </a:lnTo>
                <a:lnTo>
                  <a:pt x="0" y="24"/>
                </a:lnTo>
                <a:lnTo>
                  <a:pt x="1" y="20"/>
                </a:lnTo>
                <a:lnTo>
                  <a:pt x="3" y="15"/>
                </a:lnTo>
                <a:lnTo>
                  <a:pt x="5" y="12"/>
                </a:lnTo>
                <a:lnTo>
                  <a:pt x="8" y="7"/>
                </a:lnTo>
                <a:lnTo>
                  <a:pt x="11"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5" name="Freeform 33"/>
          <p:cNvSpPr>
            <a:spLocks/>
          </p:cNvSpPr>
          <p:nvPr/>
        </p:nvSpPr>
        <p:spPr bwMode="auto">
          <a:xfrm>
            <a:off x="7319432" y="3978344"/>
            <a:ext cx="79354" cy="7300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6" name="Freeform 34"/>
          <p:cNvSpPr>
            <a:spLocks/>
          </p:cNvSpPr>
          <p:nvPr/>
        </p:nvSpPr>
        <p:spPr bwMode="auto">
          <a:xfrm>
            <a:off x="8516301" y="3633090"/>
            <a:ext cx="79354" cy="7300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7" name="Freeform 35"/>
          <p:cNvSpPr>
            <a:spLocks/>
          </p:cNvSpPr>
          <p:nvPr/>
        </p:nvSpPr>
        <p:spPr bwMode="auto">
          <a:xfrm>
            <a:off x="8641399" y="3485010"/>
            <a:ext cx="79354" cy="7300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8" name="Freeform 39"/>
          <p:cNvSpPr>
            <a:spLocks/>
          </p:cNvSpPr>
          <p:nvPr/>
        </p:nvSpPr>
        <p:spPr bwMode="auto">
          <a:xfrm>
            <a:off x="8869761" y="3506502"/>
            <a:ext cx="77768" cy="73006"/>
          </a:xfrm>
          <a:custGeom>
            <a:avLst/>
            <a:gdLst>
              <a:gd name="T0" fmla="*/ 2147483647 w 49"/>
              <a:gd name="T1" fmla="*/ 0 h 46"/>
              <a:gd name="T2" fmla="*/ 2147483647 w 49"/>
              <a:gd name="T3" fmla="*/ 0 h 46"/>
              <a:gd name="T4" fmla="*/ 2147483647 w 49"/>
              <a:gd name="T5" fmla="*/ 2147483647 h 46"/>
              <a:gd name="T6" fmla="*/ 2147483647 w 49"/>
              <a:gd name="T7" fmla="*/ 2147483647 h 46"/>
              <a:gd name="T8" fmla="*/ 2147483647 w 49"/>
              <a:gd name="T9" fmla="*/ 2147483647 h 46"/>
              <a:gd name="T10" fmla="*/ 2147483647 w 49"/>
              <a:gd name="T11" fmla="*/ 2147483647 h 46"/>
              <a:gd name="T12" fmla="*/ 2147483647 w 49"/>
              <a:gd name="T13" fmla="*/ 2147483647 h 46"/>
              <a:gd name="T14" fmla="*/ 2147483647 w 49"/>
              <a:gd name="T15" fmla="*/ 2147483647 h 46"/>
              <a:gd name="T16" fmla="*/ 2147483647 w 49"/>
              <a:gd name="T17" fmla="*/ 2147483647 h 46"/>
              <a:gd name="T18" fmla="*/ 2147483647 w 49"/>
              <a:gd name="T19" fmla="*/ 2147483647 h 46"/>
              <a:gd name="T20" fmla="*/ 2147483647 w 49"/>
              <a:gd name="T21" fmla="*/ 2147483647 h 46"/>
              <a:gd name="T22" fmla="*/ 2147483647 w 49"/>
              <a:gd name="T23" fmla="*/ 2147483647 h 46"/>
              <a:gd name="T24" fmla="*/ 2147483647 w 49"/>
              <a:gd name="T25" fmla="*/ 2147483647 h 46"/>
              <a:gd name="T26" fmla="*/ 2147483647 w 49"/>
              <a:gd name="T27" fmla="*/ 2147483647 h 46"/>
              <a:gd name="T28" fmla="*/ 2147483647 w 49"/>
              <a:gd name="T29" fmla="*/ 2147483647 h 46"/>
              <a:gd name="T30" fmla="*/ 2147483647 w 49"/>
              <a:gd name="T31" fmla="*/ 2147483647 h 46"/>
              <a:gd name="T32" fmla="*/ 2147483647 w 49"/>
              <a:gd name="T33" fmla="*/ 2147483647 h 46"/>
              <a:gd name="T34" fmla="*/ 2147483647 w 49"/>
              <a:gd name="T35" fmla="*/ 2147483647 h 46"/>
              <a:gd name="T36" fmla="*/ 2147483647 w 49"/>
              <a:gd name="T37" fmla="*/ 2147483647 h 46"/>
              <a:gd name="T38" fmla="*/ 2147483647 w 49"/>
              <a:gd name="T39" fmla="*/ 2147483647 h 46"/>
              <a:gd name="T40" fmla="*/ 2147483647 w 49"/>
              <a:gd name="T41" fmla="*/ 2147483647 h 46"/>
              <a:gd name="T42" fmla="*/ 2147483647 w 49"/>
              <a:gd name="T43" fmla="*/ 2147483647 h 46"/>
              <a:gd name="T44" fmla="*/ 2147483647 w 49"/>
              <a:gd name="T45" fmla="*/ 2147483647 h 46"/>
              <a:gd name="T46" fmla="*/ 0 w 49"/>
              <a:gd name="T47" fmla="*/ 2147483647 h 46"/>
              <a:gd name="T48" fmla="*/ 0 w 49"/>
              <a:gd name="T49" fmla="*/ 2147483647 h 46"/>
              <a:gd name="T50" fmla="*/ 0 w 49"/>
              <a:gd name="T51" fmla="*/ 2147483647 h 46"/>
              <a:gd name="T52" fmla="*/ 2147483647 w 49"/>
              <a:gd name="T53" fmla="*/ 2147483647 h 46"/>
              <a:gd name="T54" fmla="*/ 2147483647 w 49"/>
              <a:gd name="T55" fmla="*/ 2147483647 h 46"/>
              <a:gd name="T56" fmla="*/ 2147483647 w 49"/>
              <a:gd name="T57" fmla="*/ 2147483647 h 46"/>
              <a:gd name="T58" fmla="*/ 2147483647 w 49"/>
              <a:gd name="T59" fmla="*/ 2147483647 h 46"/>
              <a:gd name="T60" fmla="*/ 2147483647 w 49"/>
              <a:gd name="T61" fmla="*/ 2147483647 h 46"/>
              <a:gd name="T62" fmla="*/ 2147483647 w 49"/>
              <a:gd name="T63" fmla="*/ 0 h 46"/>
              <a:gd name="T64" fmla="*/ 2147483647 w 49"/>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6">
                <a:moveTo>
                  <a:pt x="25" y="0"/>
                </a:moveTo>
                <a:lnTo>
                  <a:pt x="30" y="0"/>
                </a:lnTo>
                <a:lnTo>
                  <a:pt x="34" y="2"/>
                </a:lnTo>
                <a:lnTo>
                  <a:pt x="38" y="4"/>
                </a:lnTo>
                <a:lnTo>
                  <a:pt x="41" y="7"/>
                </a:lnTo>
                <a:lnTo>
                  <a:pt x="44" y="10"/>
                </a:lnTo>
                <a:lnTo>
                  <a:pt x="48" y="14"/>
                </a:lnTo>
                <a:lnTo>
                  <a:pt x="48" y="19"/>
                </a:lnTo>
                <a:lnTo>
                  <a:pt x="49" y="23"/>
                </a:lnTo>
                <a:lnTo>
                  <a:pt x="48" y="28"/>
                </a:lnTo>
                <a:lnTo>
                  <a:pt x="48" y="32"/>
                </a:lnTo>
                <a:lnTo>
                  <a:pt x="44" y="37"/>
                </a:lnTo>
                <a:lnTo>
                  <a:pt x="41" y="40"/>
                </a:lnTo>
                <a:lnTo>
                  <a:pt x="38" y="41"/>
                </a:lnTo>
                <a:lnTo>
                  <a:pt x="34" y="45"/>
                </a:lnTo>
                <a:lnTo>
                  <a:pt x="30" y="46"/>
                </a:lnTo>
                <a:lnTo>
                  <a:pt x="25" y="46"/>
                </a:lnTo>
                <a:lnTo>
                  <a:pt x="20" y="46"/>
                </a:lnTo>
                <a:lnTo>
                  <a:pt x="15" y="45"/>
                </a:lnTo>
                <a:lnTo>
                  <a:pt x="11" y="41"/>
                </a:lnTo>
                <a:lnTo>
                  <a:pt x="8" y="40"/>
                </a:lnTo>
                <a:lnTo>
                  <a:pt x="5" y="37"/>
                </a:lnTo>
                <a:lnTo>
                  <a:pt x="2" y="32"/>
                </a:lnTo>
                <a:lnTo>
                  <a:pt x="0" y="28"/>
                </a:lnTo>
                <a:lnTo>
                  <a:pt x="0" y="23"/>
                </a:lnTo>
                <a:lnTo>
                  <a:pt x="0" y="19"/>
                </a:lnTo>
                <a:lnTo>
                  <a:pt x="2" y="14"/>
                </a:lnTo>
                <a:lnTo>
                  <a:pt x="5" y="10"/>
                </a:lnTo>
                <a:lnTo>
                  <a:pt x="8" y="7"/>
                </a:lnTo>
                <a:lnTo>
                  <a:pt x="11" y="4"/>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9" name="Freeform 47"/>
          <p:cNvSpPr>
            <a:spLocks/>
          </p:cNvSpPr>
          <p:nvPr/>
        </p:nvSpPr>
        <p:spPr bwMode="auto">
          <a:xfrm>
            <a:off x="5662192" y="3280026"/>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20" name="Text Box 4"/>
          <p:cNvSpPr txBox="1">
            <a:spLocks noChangeArrowheads="1"/>
          </p:cNvSpPr>
          <p:nvPr/>
        </p:nvSpPr>
        <p:spPr bwMode="auto">
          <a:xfrm>
            <a:off x="668756" y="5696912"/>
            <a:ext cx="1663065" cy="539859"/>
          </a:xfrm>
          <a:prstGeom prst="rect">
            <a:avLst/>
          </a:prstGeom>
          <a:solidFill>
            <a:srgbClr val="B70032"/>
          </a:solidFill>
          <a:ln>
            <a:noFill/>
          </a:ln>
          <a:effectLst/>
          <a:extLst/>
        </p:spPr>
        <p:txBody>
          <a:bodyPr wrap="square" lIns="71981" tIns="71981" rIns="71981" bIns="35991">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60000"/>
              </a:lnSpc>
            </a:pPr>
            <a:r>
              <a:rPr lang="en-US" sz="1000" b="1" dirty="0">
                <a:solidFill>
                  <a:schemeClr val="bg2"/>
                </a:solidFill>
              </a:rPr>
              <a:t>Vector Group</a:t>
            </a:r>
          </a:p>
          <a:p>
            <a:pPr>
              <a:lnSpc>
                <a:spcPct val="60000"/>
              </a:lnSpc>
            </a:pPr>
            <a:r>
              <a:rPr lang="en-US" sz="1000" dirty="0">
                <a:solidFill>
                  <a:schemeClr val="bg2"/>
                </a:solidFill>
              </a:rPr>
              <a:t>3,144 employees</a:t>
            </a:r>
          </a:p>
          <a:p>
            <a:pPr>
              <a:lnSpc>
                <a:spcPct val="60000"/>
              </a:lnSpc>
            </a:pPr>
            <a:r>
              <a:rPr lang="en-US" sz="1000" dirty="0">
                <a:solidFill>
                  <a:schemeClr val="bg2"/>
                </a:solidFill>
              </a:rPr>
              <a:t>Date: April 2020</a:t>
            </a:r>
          </a:p>
        </p:txBody>
      </p:sp>
      <p:sp>
        <p:nvSpPr>
          <p:cNvPr id="121" name="Freeform 47"/>
          <p:cNvSpPr>
            <a:spLocks/>
          </p:cNvSpPr>
          <p:nvPr/>
        </p:nvSpPr>
        <p:spPr bwMode="auto">
          <a:xfrm>
            <a:off x="5737431" y="3122364"/>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22" name="Freeform 47"/>
          <p:cNvSpPr>
            <a:spLocks/>
          </p:cNvSpPr>
          <p:nvPr/>
        </p:nvSpPr>
        <p:spPr bwMode="auto">
          <a:xfrm>
            <a:off x="4099054" y="5289735"/>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23" name="Freeform 31"/>
          <p:cNvSpPr>
            <a:spLocks/>
          </p:cNvSpPr>
          <p:nvPr/>
        </p:nvSpPr>
        <p:spPr bwMode="auto">
          <a:xfrm>
            <a:off x="5559387" y="3050260"/>
            <a:ext cx="77767" cy="74594"/>
          </a:xfrm>
          <a:custGeom>
            <a:avLst/>
            <a:gdLst>
              <a:gd name="T0" fmla="*/ 2147483647 w 49"/>
              <a:gd name="T1" fmla="*/ 0 h 47"/>
              <a:gd name="T2" fmla="*/ 2147483647 w 49"/>
              <a:gd name="T3" fmla="*/ 0 h 47"/>
              <a:gd name="T4" fmla="*/ 2147483647 w 49"/>
              <a:gd name="T5" fmla="*/ 2147483647 h 47"/>
              <a:gd name="T6" fmla="*/ 2147483647 w 49"/>
              <a:gd name="T7" fmla="*/ 2147483647 h 47"/>
              <a:gd name="T8" fmla="*/ 2147483647 w 49"/>
              <a:gd name="T9" fmla="*/ 2147483647 h 47"/>
              <a:gd name="T10" fmla="*/ 2147483647 w 49"/>
              <a:gd name="T11" fmla="*/ 2147483647 h 47"/>
              <a:gd name="T12" fmla="*/ 2147483647 w 49"/>
              <a:gd name="T13" fmla="*/ 2147483647 h 47"/>
              <a:gd name="T14" fmla="*/ 2147483647 w 49"/>
              <a:gd name="T15" fmla="*/ 2147483647 h 47"/>
              <a:gd name="T16" fmla="*/ 2147483647 w 49"/>
              <a:gd name="T17" fmla="*/ 2147483647 h 47"/>
              <a:gd name="T18" fmla="*/ 2147483647 w 49"/>
              <a:gd name="T19" fmla="*/ 2147483647 h 47"/>
              <a:gd name="T20" fmla="*/ 2147483647 w 49"/>
              <a:gd name="T21" fmla="*/ 2147483647 h 47"/>
              <a:gd name="T22" fmla="*/ 2147483647 w 49"/>
              <a:gd name="T23" fmla="*/ 2147483647 h 47"/>
              <a:gd name="T24" fmla="*/ 2147483647 w 49"/>
              <a:gd name="T25" fmla="*/ 2147483647 h 47"/>
              <a:gd name="T26" fmla="*/ 2147483647 w 49"/>
              <a:gd name="T27" fmla="*/ 2147483647 h 47"/>
              <a:gd name="T28" fmla="*/ 2147483647 w 49"/>
              <a:gd name="T29" fmla="*/ 2147483647 h 47"/>
              <a:gd name="T30" fmla="*/ 2147483647 w 49"/>
              <a:gd name="T31" fmla="*/ 2147483647 h 47"/>
              <a:gd name="T32" fmla="*/ 2147483647 w 49"/>
              <a:gd name="T33" fmla="*/ 2147483647 h 47"/>
              <a:gd name="T34" fmla="*/ 2147483647 w 49"/>
              <a:gd name="T35" fmla="*/ 2147483647 h 47"/>
              <a:gd name="T36" fmla="*/ 2147483647 w 49"/>
              <a:gd name="T37" fmla="*/ 2147483647 h 47"/>
              <a:gd name="T38" fmla="*/ 2147483647 w 49"/>
              <a:gd name="T39" fmla="*/ 2147483647 h 47"/>
              <a:gd name="T40" fmla="*/ 2147483647 w 49"/>
              <a:gd name="T41" fmla="*/ 2147483647 h 47"/>
              <a:gd name="T42" fmla="*/ 2147483647 w 49"/>
              <a:gd name="T43" fmla="*/ 2147483647 h 47"/>
              <a:gd name="T44" fmla="*/ 2147483647 w 49"/>
              <a:gd name="T45" fmla="*/ 2147483647 h 47"/>
              <a:gd name="T46" fmla="*/ 0 w 49"/>
              <a:gd name="T47" fmla="*/ 2147483647 h 47"/>
              <a:gd name="T48" fmla="*/ 0 w 49"/>
              <a:gd name="T49" fmla="*/ 2147483647 h 47"/>
              <a:gd name="T50" fmla="*/ 0 w 49"/>
              <a:gd name="T51" fmla="*/ 2147483647 h 47"/>
              <a:gd name="T52" fmla="*/ 2147483647 w 49"/>
              <a:gd name="T53" fmla="*/ 2147483647 h 47"/>
              <a:gd name="T54" fmla="*/ 2147483647 w 49"/>
              <a:gd name="T55" fmla="*/ 2147483647 h 47"/>
              <a:gd name="T56" fmla="*/ 2147483647 w 49"/>
              <a:gd name="T57" fmla="*/ 2147483647 h 47"/>
              <a:gd name="T58" fmla="*/ 2147483647 w 49"/>
              <a:gd name="T59" fmla="*/ 2147483647 h 47"/>
              <a:gd name="T60" fmla="*/ 2147483647 w 49"/>
              <a:gd name="T61" fmla="*/ 2147483647 h 47"/>
              <a:gd name="T62" fmla="*/ 2147483647 w 49"/>
              <a:gd name="T63" fmla="*/ 0 h 47"/>
              <a:gd name="T64" fmla="*/ 2147483647 w 49"/>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7">
                <a:moveTo>
                  <a:pt x="24" y="0"/>
                </a:moveTo>
                <a:lnTo>
                  <a:pt x="29" y="0"/>
                </a:lnTo>
                <a:lnTo>
                  <a:pt x="34" y="2"/>
                </a:lnTo>
                <a:lnTo>
                  <a:pt x="39" y="3"/>
                </a:lnTo>
                <a:lnTo>
                  <a:pt x="42" y="7"/>
                </a:lnTo>
                <a:lnTo>
                  <a:pt x="46" y="10"/>
                </a:lnTo>
                <a:lnTo>
                  <a:pt x="47" y="15"/>
                </a:lnTo>
                <a:lnTo>
                  <a:pt x="49" y="19"/>
                </a:lnTo>
                <a:lnTo>
                  <a:pt x="49" y="24"/>
                </a:lnTo>
                <a:lnTo>
                  <a:pt x="49" y="29"/>
                </a:lnTo>
                <a:lnTo>
                  <a:pt x="47" y="34"/>
                </a:lnTo>
                <a:lnTo>
                  <a:pt x="46" y="37"/>
                </a:lnTo>
                <a:lnTo>
                  <a:pt x="42" y="41"/>
                </a:lnTo>
                <a:lnTo>
                  <a:pt x="39" y="44"/>
                </a:lnTo>
                <a:lnTo>
                  <a:pt x="34" y="46"/>
                </a:lnTo>
                <a:lnTo>
                  <a:pt x="29" y="47"/>
                </a:lnTo>
                <a:lnTo>
                  <a:pt x="24" y="47"/>
                </a:lnTo>
                <a:lnTo>
                  <a:pt x="19" y="47"/>
                </a:lnTo>
                <a:lnTo>
                  <a:pt x="15" y="46"/>
                </a:lnTo>
                <a:lnTo>
                  <a:pt x="10" y="44"/>
                </a:lnTo>
                <a:lnTo>
                  <a:pt x="7" y="41"/>
                </a:lnTo>
                <a:lnTo>
                  <a:pt x="3" y="37"/>
                </a:lnTo>
                <a:lnTo>
                  <a:pt x="2" y="34"/>
                </a:lnTo>
                <a:lnTo>
                  <a:pt x="0" y="29"/>
                </a:lnTo>
                <a:lnTo>
                  <a:pt x="0" y="24"/>
                </a:lnTo>
                <a:lnTo>
                  <a:pt x="0" y="19"/>
                </a:lnTo>
                <a:lnTo>
                  <a:pt x="2" y="15"/>
                </a:lnTo>
                <a:lnTo>
                  <a:pt x="3" y="10"/>
                </a:lnTo>
                <a:lnTo>
                  <a:pt x="7" y="7"/>
                </a:lnTo>
                <a:lnTo>
                  <a:pt x="10" y="3"/>
                </a:lnTo>
                <a:lnTo>
                  <a:pt x="15" y="2"/>
                </a:lnTo>
                <a:lnTo>
                  <a:pt x="19" y="0"/>
                </a:lnTo>
                <a:lnTo>
                  <a:pt x="24" y="0"/>
                </a:lnTo>
                <a:close/>
              </a:path>
            </a:pathLst>
          </a:custGeom>
          <a:solidFill>
            <a:srgbClr val="B70032"/>
          </a:solidFill>
          <a:ln>
            <a:noFill/>
          </a:ln>
          <a:extLst/>
        </p:spPr>
        <p:txBody>
          <a:bodyPr>
            <a:noAutofit/>
          </a:bodyPr>
          <a:lstStyle/>
          <a:p>
            <a:endParaRPr lang="en-US" dirty="0"/>
          </a:p>
        </p:txBody>
      </p:sp>
      <p:sp>
        <p:nvSpPr>
          <p:cNvPr id="124" name="Freeform 31"/>
          <p:cNvSpPr>
            <a:spLocks/>
          </p:cNvSpPr>
          <p:nvPr/>
        </p:nvSpPr>
        <p:spPr bwMode="auto">
          <a:xfrm>
            <a:off x="5543218" y="3033989"/>
            <a:ext cx="111691" cy="107133"/>
          </a:xfrm>
          <a:custGeom>
            <a:avLst/>
            <a:gdLst>
              <a:gd name="T0" fmla="*/ 2147483647 w 49"/>
              <a:gd name="T1" fmla="*/ 0 h 47"/>
              <a:gd name="T2" fmla="*/ 2147483647 w 49"/>
              <a:gd name="T3" fmla="*/ 0 h 47"/>
              <a:gd name="T4" fmla="*/ 2147483647 w 49"/>
              <a:gd name="T5" fmla="*/ 2147483647 h 47"/>
              <a:gd name="T6" fmla="*/ 2147483647 w 49"/>
              <a:gd name="T7" fmla="*/ 2147483647 h 47"/>
              <a:gd name="T8" fmla="*/ 2147483647 w 49"/>
              <a:gd name="T9" fmla="*/ 2147483647 h 47"/>
              <a:gd name="T10" fmla="*/ 2147483647 w 49"/>
              <a:gd name="T11" fmla="*/ 2147483647 h 47"/>
              <a:gd name="T12" fmla="*/ 2147483647 w 49"/>
              <a:gd name="T13" fmla="*/ 2147483647 h 47"/>
              <a:gd name="T14" fmla="*/ 2147483647 w 49"/>
              <a:gd name="T15" fmla="*/ 2147483647 h 47"/>
              <a:gd name="T16" fmla="*/ 2147483647 w 49"/>
              <a:gd name="T17" fmla="*/ 2147483647 h 47"/>
              <a:gd name="T18" fmla="*/ 2147483647 w 49"/>
              <a:gd name="T19" fmla="*/ 2147483647 h 47"/>
              <a:gd name="T20" fmla="*/ 2147483647 w 49"/>
              <a:gd name="T21" fmla="*/ 2147483647 h 47"/>
              <a:gd name="T22" fmla="*/ 2147483647 w 49"/>
              <a:gd name="T23" fmla="*/ 2147483647 h 47"/>
              <a:gd name="T24" fmla="*/ 2147483647 w 49"/>
              <a:gd name="T25" fmla="*/ 2147483647 h 47"/>
              <a:gd name="T26" fmla="*/ 2147483647 w 49"/>
              <a:gd name="T27" fmla="*/ 2147483647 h 47"/>
              <a:gd name="T28" fmla="*/ 2147483647 w 49"/>
              <a:gd name="T29" fmla="*/ 2147483647 h 47"/>
              <a:gd name="T30" fmla="*/ 2147483647 w 49"/>
              <a:gd name="T31" fmla="*/ 2147483647 h 47"/>
              <a:gd name="T32" fmla="*/ 2147483647 w 49"/>
              <a:gd name="T33" fmla="*/ 2147483647 h 47"/>
              <a:gd name="T34" fmla="*/ 2147483647 w 49"/>
              <a:gd name="T35" fmla="*/ 2147483647 h 47"/>
              <a:gd name="T36" fmla="*/ 2147483647 w 49"/>
              <a:gd name="T37" fmla="*/ 2147483647 h 47"/>
              <a:gd name="T38" fmla="*/ 2147483647 w 49"/>
              <a:gd name="T39" fmla="*/ 2147483647 h 47"/>
              <a:gd name="T40" fmla="*/ 2147483647 w 49"/>
              <a:gd name="T41" fmla="*/ 2147483647 h 47"/>
              <a:gd name="T42" fmla="*/ 2147483647 w 49"/>
              <a:gd name="T43" fmla="*/ 2147483647 h 47"/>
              <a:gd name="T44" fmla="*/ 2147483647 w 49"/>
              <a:gd name="T45" fmla="*/ 2147483647 h 47"/>
              <a:gd name="T46" fmla="*/ 0 w 49"/>
              <a:gd name="T47" fmla="*/ 2147483647 h 47"/>
              <a:gd name="T48" fmla="*/ 0 w 49"/>
              <a:gd name="T49" fmla="*/ 2147483647 h 47"/>
              <a:gd name="T50" fmla="*/ 0 w 49"/>
              <a:gd name="T51" fmla="*/ 2147483647 h 47"/>
              <a:gd name="T52" fmla="*/ 2147483647 w 49"/>
              <a:gd name="T53" fmla="*/ 2147483647 h 47"/>
              <a:gd name="T54" fmla="*/ 2147483647 w 49"/>
              <a:gd name="T55" fmla="*/ 2147483647 h 47"/>
              <a:gd name="T56" fmla="*/ 2147483647 w 49"/>
              <a:gd name="T57" fmla="*/ 2147483647 h 47"/>
              <a:gd name="T58" fmla="*/ 2147483647 w 49"/>
              <a:gd name="T59" fmla="*/ 2147483647 h 47"/>
              <a:gd name="T60" fmla="*/ 2147483647 w 49"/>
              <a:gd name="T61" fmla="*/ 2147483647 h 47"/>
              <a:gd name="T62" fmla="*/ 2147483647 w 49"/>
              <a:gd name="T63" fmla="*/ 0 h 47"/>
              <a:gd name="T64" fmla="*/ 2147483647 w 49"/>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7">
                <a:moveTo>
                  <a:pt x="24" y="0"/>
                </a:moveTo>
                <a:lnTo>
                  <a:pt x="29" y="0"/>
                </a:lnTo>
                <a:lnTo>
                  <a:pt x="34" y="2"/>
                </a:lnTo>
                <a:lnTo>
                  <a:pt x="39" y="3"/>
                </a:lnTo>
                <a:lnTo>
                  <a:pt x="42" y="7"/>
                </a:lnTo>
                <a:lnTo>
                  <a:pt x="46" y="10"/>
                </a:lnTo>
                <a:lnTo>
                  <a:pt x="47" y="15"/>
                </a:lnTo>
                <a:lnTo>
                  <a:pt x="49" y="19"/>
                </a:lnTo>
                <a:lnTo>
                  <a:pt x="49" y="24"/>
                </a:lnTo>
                <a:lnTo>
                  <a:pt x="49" y="29"/>
                </a:lnTo>
                <a:lnTo>
                  <a:pt x="47" y="34"/>
                </a:lnTo>
                <a:lnTo>
                  <a:pt x="46" y="37"/>
                </a:lnTo>
                <a:lnTo>
                  <a:pt x="42" y="41"/>
                </a:lnTo>
                <a:lnTo>
                  <a:pt x="39" y="44"/>
                </a:lnTo>
                <a:lnTo>
                  <a:pt x="34" y="46"/>
                </a:lnTo>
                <a:lnTo>
                  <a:pt x="29" y="47"/>
                </a:lnTo>
                <a:lnTo>
                  <a:pt x="24" y="47"/>
                </a:lnTo>
                <a:lnTo>
                  <a:pt x="19" y="47"/>
                </a:lnTo>
                <a:lnTo>
                  <a:pt x="15" y="46"/>
                </a:lnTo>
                <a:lnTo>
                  <a:pt x="10" y="44"/>
                </a:lnTo>
                <a:lnTo>
                  <a:pt x="7" y="41"/>
                </a:lnTo>
                <a:lnTo>
                  <a:pt x="3" y="37"/>
                </a:lnTo>
                <a:lnTo>
                  <a:pt x="2" y="34"/>
                </a:lnTo>
                <a:lnTo>
                  <a:pt x="0" y="29"/>
                </a:lnTo>
                <a:lnTo>
                  <a:pt x="0" y="24"/>
                </a:lnTo>
                <a:lnTo>
                  <a:pt x="0" y="19"/>
                </a:lnTo>
                <a:lnTo>
                  <a:pt x="2" y="15"/>
                </a:lnTo>
                <a:lnTo>
                  <a:pt x="3" y="10"/>
                </a:lnTo>
                <a:lnTo>
                  <a:pt x="7" y="7"/>
                </a:lnTo>
                <a:lnTo>
                  <a:pt x="10" y="3"/>
                </a:lnTo>
                <a:lnTo>
                  <a:pt x="15" y="2"/>
                </a:lnTo>
                <a:lnTo>
                  <a:pt x="19" y="0"/>
                </a:lnTo>
                <a:lnTo>
                  <a:pt x="24" y="0"/>
                </a:lnTo>
                <a:close/>
              </a:path>
            </a:pathLst>
          </a:custGeom>
          <a:solidFill>
            <a:srgbClr val="B70032"/>
          </a:solidFill>
          <a:ln>
            <a:solidFill>
              <a:srgbClr val="B70032"/>
            </a:solidFill>
          </a:ln>
          <a:extLst/>
        </p:spPr>
        <p:txBody>
          <a:bodyPr>
            <a:noAutofit/>
          </a:bodyPr>
          <a:lstStyle/>
          <a:p>
            <a:endParaRPr lang="en-US" dirty="0"/>
          </a:p>
        </p:txBody>
      </p:sp>
      <p:sp>
        <p:nvSpPr>
          <p:cNvPr id="125" name="Rechteck 124"/>
          <p:cNvSpPr/>
          <p:nvPr/>
        </p:nvSpPr>
        <p:spPr>
          <a:xfrm>
            <a:off x="2386051" y="1512323"/>
            <a:ext cx="969884" cy="190771"/>
          </a:xfrm>
          <a:prstGeom prst="rect">
            <a:avLst/>
          </a:prstGeom>
        </p:spPr>
        <p:txBody>
          <a:bodyPr wrap="none">
            <a:spAutoFit/>
          </a:bodyPr>
          <a:lstStyle/>
          <a:p>
            <a:pPr lvl="0" algn="r">
              <a:lnSpc>
                <a:spcPct val="80000"/>
              </a:lnSpc>
            </a:pPr>
            <a:r>
              <a:rPr lang="en-US" sz="800" dirty="0">
                <a:solidFill>
                  <a:srgbClr val="000000"/>
                </a:solidFill>
              </a:rPr>
              <a:t>159 employees</a:t>
            </a:r>
          </a:p>
        </p:txBody>
      </p:sp>
      <p:sp>
        <p:nvSpPr>
          <p:cNvPr id="126" name="Rechteck 125"/>
          <p:cNvSpPr/>
          <p:nvPr/>
        </p:nvSpPr>
        <p:spPr>
          <a:xfrm>
            <a:off x="4116634" y="1636454"/>
            <a:ext cx="1252019" cy="190771"/>
          </a:xfrm>
          <a:prstGeom prst="rect">
            <a:avLst/>
          </a:prstGeom>
          <a:solidFill>
            <a:schemeClr val="accent2"/>
          </a:solidFill>
        </p:spPr>
        <p:txBody>
          <a:bodyPr wrap="square">
            <a:spAutoFit/>
          </a:bodyPr>
          <a:lstStyle/>
          <a:p>
            <a:pPr lvl="0" algn="r">
              <a:lnSpc>
                <a:spcPct val="80000"/>
              </a:lnSpc>
            </a:pPr>
            <a:r>
              <a:rPr lang="en-US" sz="800" dirty="0">
                <a:solidFill>
                  <a:srgbClr val="000000"/>
                </a:solidFill>
              </a:rPr>
              <a:t>Foundation 2002</a:t>
            </a:r>
          </a:p>
        </p:txBody>
      </p:sp>
      <p:sp>
        <p:nvSpPr>
          <p:cNvPr id="127" name="Rechteck 126"/>
          <p:cNvSpPr/>
          <p:nvPr/>
        </p:nvSpPr>
        <p:spPr>
          <a:xfrm>
            <a:off x="5706219" y="1636454"/>
            <a:ext cx="4640120" cy="190771"/>
          </a:xfrm>
          <a:prstGeom prst="rect">
            <a:avLst/>
          </a:prstGeom>
          <a:solidFill>
            <a:schemeClr val="accent2"/>
          </a:solidFill>
        </p:spPr>
        <p:txBody>
          <a:bodyPr wrap="square">
            <a:spAutoFit/>
          </a:bodyPr>
          <a:lstStyle/>
          <a:p>
            <a:pPr lvl="0">
              <a:lnSpc>
                <a:spcPct val="80000"/>
              </a:lnSpc>
            </a:pPr>
            <a:r>
              <a:rPr lang="en-US" sz="800" dirty="0">
                <a:solidFill>
                  <a:srgbClr val="000000"/>
                </a:solidFill>
              </a:rPr>
              <a:t>Foundation </a:t>
            </a:r>
            <a:r>
              <a:rPr lang="en-US" sz="800" dirty="0"/>
              <a:t>1988</a:t>
            </a:r>
          </a:p>
        </p:txBody>
      </p:sp>
      <p:sp>
        <p:nvSpPr>
          <p:cNvPr id="128" name="Rechteck 127"/>
          <p:cNvSpPr/>
          <p:nvPr/>
        </p:nvSpPr>
        <p:spPr>
          <a:xfrm>
            <a:off x="5690757" y="2248333"/>
            <a:ext cx="1369926"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2002</a:t>
            </a:r>
          </a:p>
        </p:txBody>
      </p:sp>
      <p:sp>
        <p:nvSpPr>
          <p:cNvPr id="129" name="Rechteck 128"/>
          <p:cNvSpPr/>
          <p:nvPr/>
        </p:nvSpPr>
        <p:spPr>
          <a:xfrm>
            <a:off x="4684277" y="4881440"/>
            <a:ext cx="1017415" cy="191862"/>
          </a:xfrm>
          <a:prstGeom prst="rect">
            <a:avLst/>
          </a:prstGeom>
          <a:solidFill>
            <a:schemeClr val="accent2"/>
          </a:solidFill>
        </p:spPr>
        <p:txBody>
          <a:bodyPr wrap="square" lIns="35991" rIns="71981" bIns="46788">
            <a:spAutoFit/>
          </a:bodyPr>
          <a:lstStyle/>
          <a:p>
            <a:pPr lvl="0" algn="r">
              <a:lnSpc>
                <a:spcPct val="80000"/>
              </a:lnSpc>
            </a:pPr>
            <a:r>
              <a:rPr lang="en-US" sz="800" dirty="0">
                <a:solidFill>
                  <a:srgbClr val="000000"/>
                </a:solidFill>
              </a:rPr>
              <a:t>Foundation 2014</a:t>
            </a:r>
          </a:p>
        </p:txBody>
      </p:sp>
      <p:sp>
        <p:nvSpPr>
          <p:cNvPr id="130" name="Rechteck 129"/>
          <p:cNvSpPr/>
          <p:nvPr/>
        </p:nvSpPr>
        <p:spPr>
          <a:xfrm>
            <a:off x="4684276" y="5583468"/>
            <a:ext cx="1015893" cy="215388"/>
          </a:xfrm>
          <a:prstGeom prst="rect">
            <a:avLst/>
          </a:prstGeom>
          <a:solidFill>
            <a:schemeClr val="accent2"/>
          </a:solidFill>
        </p:spPr>
        <p:txBody>
          <a:bodyPr wrap="square" lIns="35991" rIns="71981">
            <a:spAutoFit/>
          </a:bodyPr>
          <a:lstStyle/>
          <a:p>
            <a:pPr algn="r"/>
            <a:r>
              <a:rPr lang="en-US" sz="800" dirty="0">
                <a:solidFill>
                  <a:srgbClr val="000000"/>
                </a:solidFill>
              </a:rPr>
              <a:t>Foundation 2013</a:t>
            </a:r>
            <a:endParaRPr lang="en-US" sz="1400" dirty="0"/>
          </a:p>
        </p:txBody>
      </p:sp>
      <p:sp>
        <p:nvSpPr>
          <p:cNvPr id="131" name="Rechteck 130"/>
          <p:cNvSpPr/>
          <p:nvPr/>
        </p:nvSpPr>
        <p:spPr>
          <a:xfrm>
            <a:off x="4141028" y="6295621"/>
            <a:ext cx="1014936" cy="190771"/>
          </a:xfrm>
          <a:prstGeom prst="rect">
            <a:avLst/>
          </a:prstGeom>
          <a:solidFill>
            <a:schemeClr val="accent2"/>
          </a:solidFill>
        </p:spPr>
        <p:txBody>
          <a:bodyPr wrap="square" rIns="0">
            <a:spAutoFit/>
          </a:bodyPr>
          <a:lstStyle/>
          <a:p>
            <a:pPr lvl="0">
              <a:lnSpc>
                <a:spcPct val="80000"/>
              </a:lnSpc>
            </a:pPr>
            <a:r>
              <a:rPr lang="en-US" sz="800" dirty="0">
                <a:solidFill>
                  <a:srgbClr val="000000"/>
                </a:solidFill>
              </a:rPr>
              <a:t>Foundation 2014</a:t>
            </a:r>
          </a:p>
        </p:txBody>
      </p:sp>
      <p:sp>
        <p:nvSpPr>
          <p:cNvPr id="132" name="Rechteck 131"/>
          <p:cNvSpPr/>
          <p:nvPr/>
        </p:nvSpPr>
        <p:spPr>
          <a:xfrm>
            <a:off x="7358925" y="4886970"/>
            <a:ext cx="1005622"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2009</a:t>
            </a:r>
          </a:p>
        </p:txBody>
      </p:sp>
      <p:sp>
        <p:nvSpPr>
          <p:cNvPr id="133" name="Rechteck 132"/>
          <p:cNvSpPr/>
          <p:nvPr/>
        </p:nvSpPr>
        <p:spPr>
          <a:xfrm>
            <a:off x="8914216" y="4177807"/>
            <a:ext cx="1428828"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1998</a:t>
            </a:r>
          </a:p>
        </p:txBody>
      </p:sp>
      <p:sp>
        <p:nvSpPr>
          <p:cNvPr id="134" name="Rechteck 133"/>
          <p:cNvSpPr/>
          <p:nvPr/>
        </p:nvSpPr>
        <p:spPr>
          <a:xfrm>
            <a:off x="8914216" y="4883013"/>
            <a:ext cx="1428828" cy="1955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2007</a:t>
            </a:r>
          </a:p>
        </p:txBody>
      </p:sp>
      <p:sp>
        <p:nvSpPr>
          <p:cNvPr id="135" name="Rechteck 134"/>
          <p:cNvSpPr/>
          <p:nvPr/>
        </p:nvSpPr>
        <p:spPr>
          <a:xfrm>
            <a:off x="8568184" y="6291422"/>
            <a:ext cx="1774861"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2009</a:t>
            </a:r>
          </a:p>
        </p:txBody>
      </p:sp>
      <p:sp>
        <p:nvSpPr>
          <p:cNvPr id="136" name="Rechteck 135"/>
          <p:cNvSpPr/>
          <p:nvPr/>
        </p:nvSpPr>
        <p:spPr bwMode="auto">
          <a:xfrm>
            <a:off x="665752" y="6309740"/>
            <a:ext cx="503869" cy="179953"/>
          </a:xfrm>
          <a:prstGeom prst="rect">
            <a:avLst/>
          </a:prstGeom>
          <a:solidFill>
            <a:srgbClr val="B1B6BA"/>
          </a:solidFill>
          <a:ln w="12700" cap="flat" cmpd="sng" algn="ctr">
            <a:noFill/>
            <a:prstDash val="solid"/>
            <a:round/>
            <a:headEnd type="none" w="med" len="med"/>
            <a:tailEnd type="none" w="med" len="med"/>
          </a:ln>
          <a:effectLst/>
          <a:extLst/>
        </p:spPr>
        <p:txBody>
          <a:bodyPr vert="horz" wrap="square" lIns="35991" tIns="35991" rIns="35991" bIns="35991" numCol="1" rtlCol="0" anchor="t" anchorCtr="0" compatLnSpc="1">
            <a:prstTxWarp prst="textNoShape">
              <a:avLst/>
            </a:prstTxWarp>
          </a:bodyPr>
          <a:lstStyle/>
          <a:p>
            <a:r>
              <a:rPr lang="en-US" sz="600" dirty="0">
                <a:solidFill>
                  <a:srgbClr val="000000"/>
                </a:solidFill>
              </a:rPr>
              <a:t>Foundation</a:t>
            </a:r>
            <a:endParaRPr lang="en-US" sz="600" dirty="0"/>
          </a:p>
        </p:txBody>
      </p:sp>
      <p:sp>
        <p:nvSpPr>
          <p:cNvPr id="137" name="Rechteck 136"/>
          <p:cNvSpPr/>
          <p:nvPr/>
        </p:nvSpPr>
        <p:spPr bwMode="auto">
          <a:xfrm>
            <a:off x="5699013" y="1884034"/>
            <a:ext cx="1359089"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grpSp>
        <p:nvGrpSpPr>
          <p:cNvPr id="138" name="Gruppieren 137"/>
          <p:cNvGrpSpPr/>
          <p:nvPr/>
        </p:nvGrpSpPr>
        <p:grpSpPr>
          <a:xfrm>
            <a:off x="8901032" y="3791142"/>
            <a:ext cx="1442012" cy="447588"/>
            <a:chOff x="7774170" y="3722954"/>
            <a:chExt cx="1499149" cy="447705"/>
          </a:xfrm>
        </p:grpSpPr>
        <p:sp>
          <p:nvSpPr>
            <p:cNvPr id="139" name="Rechteck 138"/>
            <p:cNvSpPr/>
            <p:nvPr/>
          </p:nvSpPr>
          <p:spPr bwMode="auto">
            <a:xfrm>
              <a:off x="7786210" y="3722954"/>
              <a:ext cx="1487109" cy="415791"/>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40" name="Text Box 8"/>
            <p:cNvSpPr txBox="1">
              <a:spLocks noChangeArrowheads="1"/>
            </p:cNvSpPr>
            <p:nvPr/>
          </p:nvSpPr>
          <p:spPr bwMode="auto">
            <a:xfrm>
              <a:off x="7774170" y="3731235"/>
              <a:ext cx="1344576" cy="3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spcBef>
                  <a:spcPts val="85"/>
                </a:spcBef>
              </a:pPr>
              <a:r>
                <a:rPr lang="en-US" sz="1000" b="1" dirty="0">
                  <a:solidFill>
                    <a:schemeClr val="hlink"/>
                  </a:solidFill>
                </a:rPr>
                <a:t>Japan</a:t>
              </a:r>
              <a:br>
                <a:rPr lang="en-US" sz="1000" b="1" dirty="0">
                  <a:solidFill>
                    <a:schemeClr val="hlink"/>
                  </a:solidFill>
                </a:rPr>
              </a:br>
              <a:endParaRPr lang="en-US" sz="800" dirty="0"/>
            </a:p>
          </p:txBody>
        </p:sp>
        <p:sp>
          <p:nvSpPr>
            <p:cNvPr id="141" name="Rechteck 140"/>
            <p:cNvSpPr/>
            <p:nvPr/>
          </p:nvSpPr>
          <p:spPr>
            <a:xfrm>
              <a:off x="7774171" y="3869038"/>
              <a:ext cx="1457264" cy="301621"/>
            </a:xfrm>
            <a:prstGeom prst="rect">
              <a:avLst/>
            </a:prstGeom>
          </p:spPr>
          <p:txBody>
            <a:bodyPr wrap="square">
              <a:spAutoFit/>
            </a:bodyPr>
            <a:lstStyle/>
            <a:p>
              <a:pPr>
                <a:lnSpc>
                  <a:spcPct val="85000"/>
                </a:lnSpc>
              </a:pPr>
              <a:r>
                <a:rPr lang="en-US" sz="800" dirty="0"/>
                <a:t>Tokyo, Nagoya, Osaka</a:t>
              </a:r>
              <a:br>
                <a:rPr lang="en-US" sz="800" dirty="0"/>
              </a:br>
              <a:r>
                <a:rPr lang="en-US" sz="800" dirty="0">
                  <a:solidFill>
                    <a:srgbClr val="000000"/>
                  </a:solidFill>
                </a:rPr>
                <a:t>138 employees</a:t>
              </a:r>
            </a:p>
          </p:txBody>
        </p:sp>
      </p:grpSp>
      <p:sp>
        <p:nvSpPr>
          <p:cNvPr id="142" name="Text Box 13"/>
          <p:cNvSpPr txBox="1">
            <a:spLocks noChangeArrowheads="1"/>
          </p:cNvSpPr>
          <p:nvPr/>
        </p:nvSpPr>
        <p:spPr bwMode="auto">
          <a:xfrm>
            <a:off x="5693545" y="1880740"/>
            <a:ext cx="1359088"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Sweden</a:t>
            </a:r>
            <a:br>
              <a:rPr lang="en-US" sz="1000" b="1" dirty="0">
                <a:solidFill>
                  <a:schemeClr val="hlink"/>
                </a:solidFill>
              </a:rPr>
            </a:br>
            <a:r>
              <a:rPr lang="en-US" sz="800" dirty="0"/>
              <a:t>Gothenburg, Linköping</a:t>
            </a:r>
          </a:p>
        </p:txBody>
      </p:sp>
      <p:sp>
        <p:nvSpPr>
          <p:cNvPr id="143" name="Rechteck 142"/>
          <p:cNvSpPr/>
          <p:nvPr/>
        </p:nvSpPr>
        <p:spPr>
          <a:xfrm>
            <a:off x="5693544" y="2127166"/>
            <a:ext cx="904180" cy="190771"/>
          </a:xfrm>
          <a:prstGeom prst="rect">
            <a:avLst/>
          </a:prstGeom>
        </p:spPr>
        <p:txBody>
          <a:bodyPr wrap="square">
            <a:spAutoFit/>
          </a:bodyPr>
          <a:lstStyle/>
          <a:p>
            <a:pPr lvl="0">
              <a:lnSpc>
                <a:spcPct val="80000"/>
              </a:lnSpc>
            </a:pPr>
            <a:r>
              <a:rPr lang="en-US" sz="800" dirty="0">
                <a:solidFill>
                  <a:srgbClr val="000000"/>
                </a:solidFill>
              </a:rPr>
              <a:t>93 employees</a:t>
            </a:r>
          </a:p>
        </p:txBody>
      </p:sp>
      <p:sp>
        <p:nvSpPr>
          <p:cNvPr id="144" name="Rechteck 143"/>
          <p:cNvSpPr/>
          <p:nvPr/>
        </p:nvSpPr>
        <p:spPr>
          <a:xfrm>
            <a:off x="4109575" y="2223292"/>
            <a:ext cx="1253635" cy="215388"/>
          </a:xfrm>
          <a:prstGeom prst="rect">
            <a:avLst/>
          </a:prstGeom>
          <a:solidFill>
            <a:schemeClr val="accent2"/>
          </a:solidFill>
        </p:spPr>
        <p:txBody>
          <a:bodyPr wrap="square">
            <a:spAutoFit/>
          </a:bodyPr>
          <a:lstStyle/>
          <a:p>
            <a:pPr algn="r"/>
            <a:r>
              <a:rPr lang="en-US" sz="800" dirty="0">
                <a:solidFill>
                  <a:srgbClr val="000000"/>
                </a:solidFill>
              </a:rPr>
              <a:t>Foundation 2009</a:t>
            </a:r>
            <a:endParaRPr lang="en-US" sz="1400" dirty="0"/>
          </a:p>
        </p:txBody>
      </p:sp>
      <p:sp>
        <p:nvSpPr>
          <p:cNvPr id="145" name="Rechteck 144"/>
          <p:cNvSpPr/>
          <p:nvPr/>
        </p:nvSpPr>
        <p:spPr bwMode="auto">
          <a:xfrm>
            <a:off x="4116634" y="1256076"/>
            <a:ext cx="1252019"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46" name="Text Box 6"/>
          <p:cNvSpPr txBox="1">
            <a:spLocks noChangeArrowheads="1"/>
          </p:cNvSpPr>
          <p:nvPr/>
        </p:nvSpPr>
        <p:spPr bwMode="auto">
          <a:xfrm>
            <a:off x="4116308" y="1259337"/>
            <a:ext cx="1254121"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France</a:t>
            </a:r>
            <a:br>
              <a:rPr lang="en-US" sz="1000" b="1" dirty="0">
                <a:solidFill>
                  <a:schemeClr val="hlink"/>
                </a:solidFill>
              </a:rPr>
            </a:br>
            <a:r>
              <a:rPr lang="en-US" sz="800" dirty="0"/>
              <a:t>Paris, Toulouse</a:t>
            </a:r>
          </a:p>
        </p:txBody>
      </p:sp>
      <p:sp>
        <p:nvSpPr>
          <p:cNvPr id="147" name="Rechteck 146"/>
          <p:cNvSpPr/>
          <p:nvPr/>
        </p:nvSpPr>
        <p:spPr>
          <a:xfrm>
            <a:off x="4286805" y="1504545"/>
            <a:ext cx="1069977" cy="190771"/>
          </a:xfrm>
          <a:prstGeom prst="rect">
            <a:avLst/>
          </a:prstGeom>
        </p:spPr>
        <p:txBody>
          <a:bodyPr wrap="square">
            <a:spAutoFit/>
          </a:bodyPr>
          <a:lstStyle/>
          <a:p>
            <a:pPr lvl="0" algn="r">
              <a:lnSpc>
                <a:spcPct val="80000"/>
              </a:lnSpc>
            </a:pPr>
            <a:r>
              <a:rPr lang="en-US" sz="800" dirty="0">
                <a:solidFill>
                  <a:srgbClr val="000000"/>
                </a:solidFill>
              </a:rPr>
              <a:t>49 employees</a:t>
            </a:r>
          </a:p>
        </p:txBody>
      </p:sp>
      <p:sp>
        <p:nvSpPr>
          <p:cNvPr id="148" name="Text Box 7"/>
          <p:cNvSpPr txBox="1">
            <a:spLocks noChangeArrowheads="1"/>
          </p:cNvSpPr>
          <p:nvPr/>
        </p:nvSpPr>
        <p:spPr bwMode="auto">
          <a:xfrm>
            <a:off x="5711827" y="1259337"/>
            <a:ext cx="4291045" cy="305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35991">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lvl="0" eaLnBrk="1" hangingPunct="1">
              <a:lnSpc>
                <a:spcPct val="80000"/>
              </a:lnSpc>
            </a:pPr>
            <a:r>
              <a:rPr lang="en-US" sz="1000" b="1" dirty="0">
                <a:solidFill>
                  <a:srgbClr val="B70032"/>
                </a:solidFill>
              </a:rPr>
              <a:t>Germany</a:t>
            </a:r>
            <a:br>
              <a:rPr lang="en-US" sz="1000" b="1" dirty="0">
                <a:solidFill>
                  <a:srgbClr val="B70032"/>
                </a:solidFill>
              </a:rPr>
            </a:br>
            <a:r>
              <a:rPr lang="en-US" sz="800" dirty="0">
                <a:solidFill>
                  <a:srgbClr val="B70032"/>
                </a:solidFill>
              </a:rPr>
              <a:t>Stuttgart</a:t>
            </a:r>
            <a:r>
              <a:rPr lang="en-US" sz="800" dirty="0">
                <a:solidFill>
                  <a:srgbClr val="000000"/>
                </a:solidFill>
              </a:rPr>
              <a:t>, Brunswick, Hamburg, Karlsruhe, </a:t>
            </a:r>
            <a:r>
              <a:rPr lang="en-US" sz="800" dirty="0" err="1">
                <a:solidFill>
                  <a:srgbClr val="000000"/>
                </a:solidFill>
              </a:rPr>
              <a:t>Kempen</a:t>
            </a:r>
            <a:r>
              <a:rPr lang="en-US" sz="800" dirty="0">
                <a:solidFill>
                  <a:srgbClr val="000000"/>
                </a:solidFill>
              </a:rPr>
              <a:t>, Munich, Regensburg</a:t>
            </a:r>
          </a:p>
        </p:txBody>
      </p:sp>
      <p:sp>
        <p:nvSpPr>
          <p:cNvPr id="149" name="Rechteck 148"/>
          <p:cNvSpPr/>
          <p:nvPr/>
        </p:nvSpPr>
        <p:spPr bwMode="auto">
          <a:xfrm>
            <a:off x="7358926" y="4528975"/>
            <a:ext cx="1005621"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50" name="Rechteck 149"/>
          <p:cNvSpPr/>
          <p:nvPr/>
        </p:nvSpPr>
        <p:spPr>
          <a:xfrm>
            <a:off x="5706218" y="1481793"/>
            <a:ext cx="1072451" cy="215388"/>
          </a:xfrm>
          <a:prstGeom prst="rect">
            <a:avLst/>
          </a:prstGeom>
        </p:spPr>
        <p:txBody>
          <a:bodyPr wrap="none">
            <a:spAutoFit/>
          </a:bodyPr>
          <a:lstStyle/>
          <a:p>
            <a:r>
              <a:rPr lang="en-US" sz="800" dirty="0">
                <a:solidFill>
                  <a:srgbClr val="000000"/>
                </a:solidFill>
              </a:rPr>
              <a:t>2,287 employees</a:t>
            </a:r>
            <a:endParaRPr lang="en-US" sz="1400" dirty="0"/>
          </a:p>
        </p:txBody>
      </p:sp>
      <p:sp>
        <p:nvSpPr>
          <p:cNvPr id="151" name="Rechteck 150"/>
          <p:cNvSpPr/>
          <p:nvPr/>
        </p:nvSpPr>
        <p:spPr bwMode="auto">
          <a:xfrm>
            <a:off x="4109574" y="1889540"/>
            <a:ext cx="1253636"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52" name="Text Box 40"/>
          <p:cNvSpPr txBox="1">
            <a:spLocks noChangeArrowheads="1"/>
          </p:cNvSpPr>
          <p:nvPr/>
        </p:nvSpPr>
        <p:spPr bwMode="auto">
          <a:xfrm>
            <a:off x="4109088" y="1880740"/>
            <a:ext cx="1254121"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Great Britain </a:t>
            </a:r>
            <a:r>
              <a:rPr lang="en-US" sz="800" dirty="0"/>
              <a:t>Birmingham, London</a:t>
            </a:r>
          </a:p>
        </p:txBody>
      </p:sp>
      <p:sp>
        <p:nvSpPr>
          <p:cNvPr id="153" name="Rechteck 152"/>
          <p:cNvSpPr/>
          <p:nvPr/>
        </p:nvSpPr>
        <p:spPr>
          <a:xfrm>
            <a:off x="4459030" y="2093823"/>
            <a:ext cx="904180" cy="215388"/>
          </a:xfrm>
          <a:prstGeom prst="rect">
            <a:avLst/>
          </a:prstGeom>
        </p:spPr>
        <p:txBody>
          <a:bodyPr wrap="none">
            <a:spAutoFit/>
          </a:bodyPr>
          <a:lstStyle/>
          <a:p>
            <a:pPr lvl="0" algn="r"/>
            <a:r>
              <a:rPr lang="en-US" sz="800" dirty="0">
                <a:solidFill>
                  <a:srgbClr val="000000"/>
                </a:solidFill>
              </a:rPr>
              <a:t>39 employees</a:t>
            </a:r>
            <a:endParaRPr lang="en-US" sz="1400" dirty="0">
              <a:solidFill>
                <a:srgbClr val="000000"/>
              </a:solidFill>
            </a:endParaRPr>
          </a:p>
        </p:txBody>
      </p:sp>
      <p:grpSp>
        <p:nvGrpSpPr>
          <p:cNvPr id="154" name="Gruppieren 153"/>
          <p:cNvGrpSpPr/>
          <p:nvPr/>
        </p:nvGrpSpPr>
        <p:grpSpPr>
          <a:xfrm>
            <a:off x="8907892" y="4519211"/>
            <a:ext cx="1435152" cy="432008"/>
            <a:chOff x="7536227" y="4526580"/>
            <a:chExt cx="1029326" cy="432121"/>
          </a:xfrm>
        </p:grpSpPr>
        <p:sp>
          <p:nvSpPr>
            <p:cNvPr id="155" name="Rechteck 154"/>
            <p:cNvSpPr/>
            <p:nvPr/>
          </p:nvSpPr>
          <p:spPr bwMode="auto">
            <a:xfrm>
              <a:off x="7540763" y="4526580"/>
              <a:ext cx="1024790" cy="399600"/>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56" name="Rechteck 155"/>
            <p:cNvSpPr/>
            <p:nvPr/>
          </p:nvSpPr>
          <p:spPr>
            <a:xfrm>
              <a:off x="7540763" y="4767880"/>
              <a:ext cx="648499" cy="190821"/>
            </a:xfrm>
            <a:prstGeom prst="rect">
              <a:avLst/>
            </a:prstGeom>
          </p:spPr>
          <p:txBody>
            <a:bodyPr wrap="none">
              <a:spAutoFit/>
            </a:bodyPr>
            <a:lstStyle/>
            <a:p>
              <a:pPr lvl="0">
                <a:lnSpc>
                  <a:spcPct val="80000"/>
                </a:lnSpc>
              </a:pPr>
              <a:r>
                <a:rPr lang="en-US" sz="800" dirty="0">
                  <a:solidFill>
                    <a:srgbClr val="000000"/>
                  </a:solidFill>
                </a:rPr>
                <a:t>70 employees</a:t>
              </a:r>
            </a:p>
          </p:txBody>
        </p:sp>
        <p:sp>
          <p:nvSpPr>
            <p:cNvPr id="157" name="Text Box 9"/>
            <p:cNvSpPr txBox="1">
              <a:spLocks noChangeArrowheads="1"/>
            </p:cNvSpPr>
            <p:nvPr/>
          </p:nvSpPr>
          <p:spPr bwMode="auto">
            <a:xfrm>
              <a:off x="7536227" y="4526580"/>
              <a:ext cx="915364" cy="3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Korea</a:t>
              </a:r>
              <a:br>
                <a:rPr lang="en-US" sz="1000" b="1" dirty="0">
                  <a:solidFill>
                    <a:schemeClr val="hlink"/>
                  </a:solidFill>
                </a:rPr>
              </a:br>
              <a:r>
                <a:rPr lang="en-US" sz="800" dirty="0"/>
                <a:t>Seoul</a:t>
              </a:r>
              <a:endParaRPr lang="en-US" sz="1000" dirty="0"/>
            </a:p>
          </p:txBody>
        </p:sp>
      </p:grpSp>
      <p:sp>
        <p:nvSpPr>
          <p:cNvPr id="158" name="Text Box 27"/>
          <p:cNvSpPr txBox="1">
            <a:spLocks noChangeArrowheads="1"/>
          </p:cNvSpPr>
          <p:nvPr/>
        </p:nvSpPr>
        <p:spPr bwMode="auto">
          <a:xfrm>
            <a:off x="7345339" y="4525787"/>
            <a:ext cx="1019207"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India</a:t>
            </a:r>
            <a:br>
              <a:rPr lang="en-US" sz="1000" b="1" dirty="0">
                <a:solidFill>
                  <a:schemeClr val="hlink"/>
                </a:solidFill>
              </a:rPr>
            </a:br>
            <a:r>
              <a:rPr lang="en-US" sz="800" dirty="0"/>
              <a:t>Pune, Bangalore</a:t>
            </a:r>
          </a:p>
        </p:txBody>
      </p:sp>
      <p:sp>
        <p:nvSpPr>
          <p:cNvPr id="159" name="Rechteck 158"/>
          <p:cNvSpPr/>
          <p:nvPr/>
        </p:nvSpPr>
        <p:spPr>
          <a:xfrm>
            <a:off x="7342518" y="4767024"/>
            <a:ext cx="969884" cy="190771"/>
          </a:xfrm>
          <a:prstGeom prst="rect">
            <a:avLst/>
          </a:prstGeom>
        </p:spPr>
        <p:txBody>
          <a:bodyPr wrap="none">
            <a:spAutoFit/>
          </a:bodyPr>
          <a:lstStyle/>
          <a:p>
            <a:pPr lvl="0">
              <a:lnSpc>
                <a:spcPct val="80000"/>
              </a:lnSpc>
            </a:pPr>
            <a:r>
              <a:rPr lang="en-US" sz="800" dirty="0">
                <a:solidFill>
                  <a:srgbClr val="000000"/>
                </a:solidFill>
              </a:rPr>
              <a:t>109 employees</a:t>
            </a:r>
          </a:p>
        </p:txBody>
      </p:sp>
      <p:sp>
        <p:nvSpPr>
          <p:cNvPr id="160" name="Rechteck 159"/>
          <p:cNvSpPr/>
          <p:nvPr/>
        </p:nvSpPr>
        <p:spPr bwMode="auto">
          <a:xfrm>
            <a:off x="4684277" y="5233057"/>
            <a:ext cx="1015893"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61" name="Text Box 6"/>
          <p:cNvSpPr txBox="1">
            <a:spLocks noChangeArrowheads="1"/>
          </p:cNvSpPr>
          <p:nvPr/>
        </p:nvSpPr>
        <p:spPr bwMode="auto">
          <a:xfrm>
            <a:off x="4725477" y="5247546"/>
            <a:ext cx="988842"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Austria</a:t>
            </a:r>
            <a:br>
              <a:rPr lang="en-US" sz="1000" b="1" dirty="0">
                <a:solidFill>
                  <a:schemeClr val="hlink"/>
                </a:solidFill>
              </a:rPr>
            </a:br>
            <a:r>
              <a:rPr lang="en-US" sz="800" dirty="0"/>
              <a:t>Vienna</a:t>
            </a:r>
            <a:endParaRPr lang="en-US" sz="1000" dirty="0"/>
          </a:p>
        </p:txBody>
      </p:sp>
      <p:sp>
        <p:nvSpPr>
          <p:cNvPr id="162" name="Rechteck 161"/>
          <p:cNvSpPr/>
          <p:nvPr/>
        </p:nvSpPr>
        <p:spPr>
          <a:xfrm>
            <a:off x="4805117" y="5465829"/>
            <a:ext cx="904180" cy="215388"/>
          </a:xfrm>
          <a:prstGeom prst="rect">
            <a:avLst/>
          </a:prstGeom>
        </p:spPr>
        <p:txBody>
          <a:bodyPr wrap="square">
            <a:spAutoFit/>
          </a:bodyPr>
          <a:lstStyle/>
          <a:p>
            <a:pPr lvl="0" algn="r"/>
            <a:r>
              <a:rPr lang="en-US" sz="800" dirty="0">
                <a:solidFill>
                  <a:srgbClr val="000000"/>
                </a:solidFill>
              </a:rPr>
              <a:t>38 employees</a:t>
            </a:r>
            <a:endParaRPr lang="en-US" sz="1400" dirty="0">
              <a:solidFill>
                <a:srgbClr val="000000"/>
              </a:solidFill>
            </a:endParaRPr>
          </a:p>
        </p:txBody>
      </p:sp>
      <p:grpSp>
        <p:nvGrpSpPr>
          <p:cNvPr id="163" name="Gruppieren 162"/>
          <p:cNvGrpSpPr/>
          <p:nvPr/>
        </p:nvGrpSpPr>
        <p:grpSpPr>
          <a:xfrm>
            <a:off x="4684277" y="4526622"/>
            <a:ext cx="1028241" cy="428452"/>
            <a:chOff x="3518389" y="4516532"/>
            <a:chExt cx="1028509" cy="428564"/>
          </a:xfrm>
        </p:grpSpPr>
        <p:sp>
          <p:nvSpPr>
            <p:cNvPr id="164" name="Rechteck 163"/>
            <p:cNvSpPr/>
            <p:nvPr/>
          </p:nvSpPr>
          <p:spPr bwMode="auto">
            <a:xfrm>
              <a:off x="3518389" y="4516532"/>
              <a:ext cx="1017679" cy="399600"/>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65" name="Text Box 6"/>
            <p:cNvSpPr txBox="1">
              <a:spLocks noChangeArrowheads="1"/>
            </p:cNvSpPr>
            <p:nvPr/>
          </p:nvSpPr>
          <p:spPr bwMode="auto">
            <a:xfrm>
              <a:off x="3632478" y="4521028"/>
              <a:ext cx="914419" cy="3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Italy</a:t>
              </a:r>
              <a:br>
                <a:rPr lang="en-US" sz="1000" b="1" dirty="0">
                  <a:solidFill>
                    <a:schemeClr val="hlink"/>
                  </a:solidFill>
                </a:rPr>
              </a:br>
              <a:r>
                <a:rPr lang="en-US" sz="800" dirty="0"/>
                <a:t>Milano</a:t>
              </a:r>
              <a:endParaRPr lang="en-US" sz="900" dirty="0"/>
            </a:p>
          </p:txBody>
        </p:sp>
        <p:sp>
          <p:nvSpPr>
            <p:cNvPr id="166" name="Rechteck 165"/>
            <p:cNvSpPr/>
            <p:nvPr/>
          </p:nvSpPr>
          <p:spPr>
            <a:xfrm>
              <a:off x="3642483" y="4754275"/>
              <a:ext cx="904415" cy="190821"/>
            </a:xfrm>
            <a:prstGeom prst="rect">
              <a:avLst/>
            </a:prstGeom>
          </p:spPr>
          <p:txBody>
            <a:bodyPr wrap="none">
              <a:spAutoFit/>
            </a:bodyPr>
            <a:lstStyle/>
            <a:p>
              <a:pPr lvl="0" algn="r">
                <a:lnSpc>
                  <a:spcPct val="80000"/>
                </a:lnSpc>
              </a:pPr>
              <a:r>
                <a:rPr lang="en-US" sz="800" dirty="0">
                  <a:solidFill>
                    <a:srgbClr val="000000"/>
                  </a:solidFill>
                </a:rPr>
                <a:t>11 employees</a:t>
              </a:r>
            </a:p>
          </p:txBody>
        </p:sp>
      </p:grpSp>
      <p:sp>
        <p:nvSpPr>
          <p:cNvPr id="167" name="Rechteck 166"/>
          <p:cNvSpPr/>
          <p:nvPr/>
        </p:nvSpPr>
        <p:spPr bwMode="auto">
          <a:xfrm>
            <a:off x="8568184" y="5928906"/>
            <a:ext cx="1774338"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68" name="Text Box 23"/>
          <p:cNvSpPr txBox="1">
            <a:spLocks noChangeArrowheads="1"/>
          </p:cNvSpPr>
          <p:nvPr/>
        </p:nvSpPr>
        <p:spPr bwMode="auto">
          <a:xfrm>
            <a:off x="8568183" y="5928906"/>
            <a:ext cx="1845638" cy="32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China</a:t>
            </a:r>
            <a:br>
              <a:rPr lang="en-US" sz="1000" b="1" dirty="0">
                <a:solidFill>
                  <a:schemeClr val="hlink"/>
                </a:solidFill>
              </a:rPr>
            </a:br>
            <a:r>
              <a:rPr lang="en-US" sz="900" dirty="0"/>
              <a:t>Shanghai, Beijing, Shenzhen</a:t>
            </a:r>
          </a:p>
        </p:txBody>
      </p:sp>
      <p:sp>
        <p:nvSpPr>
          <p:cNvPr id="169" name="Rechteck 168"/>
          <p:cNvSpPr/>
          <p:nvPr/>
        </p:nvSpPr>
        <p:spPr>
          <a:xfrm>
            <a:off x="8562849" y="6172489"/>
            <a:ext cx="1084510" cy="190771"/>
          </a:xfrm>
          <a:prstGeom prst="rect">
            <a:avLst/>
          </a:prstGeom>
        </p:spPr>
        <p:txBody>
          <a:bodyPr wrap="square">
            <a:spAutoFit/>
          </a:bodyPr>
          <a:lstStyle/>
          <a:p>
            <a:pPr lvl="0">
              <a:lnSpc>
                <a:spcPct val="80000"/>
              </a:lnSpc>
            </a:pPr>
            <a:r>
              <a:rPr lang="en-US" sz="800" dirty="0">
                <a:solidFill>
                  <a:srgbClr val="000000"/>
                </a:solidFill>
              </a:rPr>
              <a:t>146 employees</a:t>
            </a:r>
          </a:p>
        </p:txBody>
      </p:sp>
      <p:sp>
        <p:nvSpPr>
          <p:cNvPr id="170" name="Rechteck 169"/>
          <p:cNvSpPr/>
          <p:nvPr/>
        </p:nvSpPr>
        <p:spPr bwMode="auto">
          <a:xfrm>
            <a:off x="4141028" y="5933105"/>
            <a:ext cx="1014936"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71" name="Text Box 23"/>
          <p:cNvSpPr txBox="1">
            <a:spLocks noChangeArrowheads="1"/>
          </p:cNvSpPr>
          <p:nvPr/>
        </p:nvSpPr>
        <p:spPr bwMode="auto">
          <a:xfrm>
            <a:off x="4141029" y="5933105"/>
            <a:ext cx="844883"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Brazil</a:t>
            </a:r>
            <a:br>
              <a:rPr lang="en-US" sz="1000" b="1" dirty="0">
                <a:solidFill>
                  <a:schemeClr val="hlink"/>
                </a:solidFill>
              </a:rPr>
            </a:br>
            <a:r>
              <a:rPr lang="en-US" sz="800" dirty="0"/>
              <a:t>São Paulo</a:t>
            </a:r>
          </a:p>
        </p:txBody>
      </p:sp>
      <p:sp>
        <p:nvSpPr>
          <p:cNvPr id="172" name="Rechteck 171"/>
          <p:cNvSpPr/>
          <p:nvPr/>
        </p:nvSpPr>
        <p:spPr>
          <a:xfrm>
            <a:off x="4141030" y="6176993"/>
            <a:ext cx="844883" cy="190771"/>
          </a:xfrm>
          <a:prstGeom prst="rect">
            <a:avLst/>
          </a:prstGeom>
        </p:spPr>
        <p:txBody>
          <a:bodyPr wrap="none">
            <a:spAutoFit/>
          </a:bodyPr>
          <a:lstStyle/>
          <a:p>
            <a:pPr lvl="0">
              <a:lnSpc>
                <a:spcPct val="80000"/>
              </a:lnSpc>
            </a:pPr>
            <a:r>
              <a:rPr lang="en-US" sz="800" dirty="0">
                <a:solidFill>
                  <a:srgbClr val="000000"/>
                </a:solidFill>
              </a:rPr>
              <a:t>4 employees</a:t>
            </a:r>
          </a:p>
        </p:txBody>
      </p:sp>
      <p:sp>
        <p:nvSpPr>
          <p:cNvPr id="173" name="Line 19"/>
          <p:cNvSpPr>
            <a:spLocks noChangeShapeType="1"/>
          </p:cNvSpPr>
          <p:nvPr/>
        </p:nvSpPr>
        <p:spPr bwMode="auto">
          <a:xfrm flipH="1">
            <a:off x="3329056" y="1257866"/>
            <a:ext cx="0" cy="1993578"/>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4" name="Line 18"/>
          <p:cNvSpPr>
            <a:spLocks noChangeShapeType="1"/>
          </p:cNvSpPr>
          <p:nvPr/>
        </p:nvSpPr>
        <p:spPr bwMode="auto">
          <a:xfrm flipH="1">
            <a:off x="5367165" y="1884034"/>
            <a:ext cx="0" cy="112771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5" name="Line 16"/>
          <p:cNvSpPr>
            <a:spLocks noChangeShapeType="1"/>
          </p:cNvSpPr>
          <p:nvPr/>
        </p:nvSpPr>
        <p:spPr bwMode="auto">
          <a:xfrm flipV="1">
            <a:off x="5462635" y="1257864"/>
            <a:ext cx="0" cy="1866238"/>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6" name="Line 51"/>
          <p:cNvSpPr>
            <a:spLocks noChangeShapeType="1"/>
          </p:cNvSpPr>
          <p:nvPr/>
        </p:nvSpPr>
        <p:spPr bwMode="auto">
          <a:xfrm flipH="1">
            <a:off x="5695342" y="1880740"/>
            <a:ext cx="0" cy="92911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7" name="Line 53"/>
          <p:cNvSpPr>
            <a:spLocks noChangeShapeType="1"/>
          </p:cNvSpPr>
          <p:nvPr/>
        </p:nvSpPr>
        <p:spPr bwMode="auto">
          <a:xfrm flipH="1" flipV="1">
            <a:off x="5598270" y="1257866"/>
            <a:ext cx="0" cy="1776121"/>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8" name="Line 21"/>
          <p:cNvSpPr>
            <a:spLocks noChangeShapeType="1"/>
          </p:cNvSpPr>
          <p:nvPr/>
        </p:nvSpPr>
        <p:spPr bwMode="auto">
          <a:xfrm flipH="1">
            <a:off x="8560986" y="3633090"/>
            <a:ext cx="0" cy="2297159"/>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9" name="Line 25"/>
          <p:cNvSpPr>
            <a:spLocks noChangeShapeType="1"/>
          </p:cNvSpPr>
          <p:nvPr/>
        </p:nvSpPr>
        <p:spPr bwMode="auto">
          <a:xfrm>
            <a:off x="8682662" y="3531036"/>
            <a:ext cx="0" cy="99279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0" name="Line 26"/>
          <p:cNvSpPr>
            <a:spLocks noChangeShapeType="1"/>
          </p:cNvSpPr>
          <p:nvPr/>
        </p:nvSpPr>
        <p:spPr bwMode="auto">
          <a:xfrm>
            <a:off x="7357519" y="4046590"/>
            <a:ext cx="0" cy="48238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1" name="Line 38"/>
          <p:cNvSpPr>
            <a:spLocks noChangeShapeType="1"/>
          </p:cNvSpPr>
          <p:nvPr/>
        </p:nvSpPr>
        <p:spPr bwMode="auto">
          <a:xfrm flipH="1" flipV="1">
            <a:off x="8909438" y="3550932"/>
            <a:ext cx="0" cy="240209"/>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2" name="Line 46"/>
          <p:cNvSpPr>
            <a:spLocks noChangeShapeType="1"/>
          </p:cNvSpPr>
          <p:nvPr/>
        </p:nvSpPr>
        <p:spPr bwMode="auto">
          <a:xfrm flipH="1">
            <a:off x="5703455" y="3319703"/>
            <a:ext cx="0" cy="1205975"/>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3" name="Line 46"/>
          <p:cNvSpPr>
            <a:spLocks noChangeShapeType="1"/>
          </p:cNvSpPr>
          <p:nvPr/>
        </p:nvSpPr>
        <p:spPr bwMode="auto">
          <a:xfrm>
            <a:off x="5778691" y="3162042"/>
            <a:ext cx="0" cy="2071016"/>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4" name="Line 46"/>
          <p:cNvSpPr>
            <a:spLocks noChangeShapeType="1"/>
          </p:cNvSpPr>
          <p:nvPr/>
        </p:nvSpPr>
        <p:spPr bwMode="auto">
          <a:xfrm>
            <a:off x="4140318" y="5329413"/>
            <a:ext cx="0" cy="603693"/>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90" name="Freeform 33">
            <a:extLst>
              <a:ext uri="{FF2B5EF4-FFF2-40B4-BE49-F238E27FC236}">
                <a16:creationId xmlns:a16="http://schemas.microsoft.com/office/drawing/2014/main" id="{47B237D2-9A16-4965-813B-7C064B86D6B6}"/>
              </a:ext>
            </a:extLst>
          </p:cNvPr>
          <p:cNvSpPr>
            <a:spLocks/>
          </p:cNvSpPr>
          <p:nvPr/>
        </p:nvSpPr>
        <p:spPr bwMode="auto">
          <a:xfrm>
            <a:off x="3540446" y="3293217"/>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1" name="Freeform 33">
            <a:extLst>
              <a:ext uri="{FF2B5EF4-FFF2-40B4-BE49-F238E27FC236}">
                <a16:creationId xmlns:a16="http://schemas.microsoft.com/office/drawing/2014/main" id="{6F2926F0-ACDB-48E3-AA68-7258723C5135}"/>
              </a:ext>
            </a:extLst>
          </p:cNvPr>
          <p:cNvSpPr>
            <a:spLocks/>
          </p:cNvSpPr>
          <p:nvPr/>
        </p:nvSpPr>
        <p:spPr bwMode="auto">
          <a:xfrm>
            <a:off x="5376075" y="3246053"/>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2" name="Freeform 33">
            <a:extLst>
              <a:ext uri="{FF2B5EF4-FFF2-40B4-BE49-F238E27FC236}">
                <a16:creationId xmlns:a16="http://schemas.microsoft.com/office/drawing/2014/main" id="{7498A988-AF91-4E91-A2C0-54278BEA5FA6}"/>
              </a:ext>
            </a:extLst>
          </p:cNvPr>
          <p:cNvSpPr>
            <a:spLocks/>
          </p:cNvSpPr>
          <p:nvPr/>
        </p:nvSpPr>
        <p:spPr bwMode="auto">
          <a:xfrm>
            <a:off x="5376075" y="3025332"/>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3" name="Freeform 33">
            <a:extLst>
              <a:ext uri="{FF2B5EF4-FFF2-40B4-BE49-F238E27FC236}">
                <a16:creationId xmlns:a16="http://schemas.microsoft.com/office/drawing/2014/main" id="{C7318263-34E6-4D7D-B6DC-A9F53E3A2DE5}"/>
              </a:ext>
            </a:extLst>
          </p:cNvPr>
          <p:cNvSpPr>
            <a:spLocks/>
          </p:cNvSpPr>
          <p:nvPr/>
        </p:nvSpPr>
        <p:spPr bwMode="auto">
          <a:xfrm>
            <a:off x="8956877" y="3505766"/>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4" name="Freeform 33">
            <a:extLst>
              <a:ext uri="{FF2B5EF4-FFF2-40B4-BE49-F238E27FC236}">
                <a16:creationId xmlns:a16="http://schemas.microsoft.com/office/drawing/2014/main" id="{76DA0DB5-5C32-4F94-82B2-EF7A3B903F5C}"/>
              </a:ext>
            </a:extLst>
          </p:cNvPr>
          <p:cNvSpPr>
            <a:spLocks/>
          </p:cNvSpPr>
          <p:nvPr/>
        </p:nvSpPr>
        <p:spPr bwMode="auto">
          <a:xfrm>
            <a:off x="8816949" y="3547238"/>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5" name="Freeform 33">
            <a:extLst>
              <a:ext uri="{FF2B5EF4-FFF2-40B4-BE49-F238E27FC236}">
                <a16:creationId xmlns:a16="http://schemas.microsoft.com/office/drawing/2014/main" id="{7AFBFCCE-3828-46CF-A72A-11055601CDAA}"/>
              </a:ext>
            </a:extLst>
          </p:cNvPr>
          <p:cNvSpPr>
            <a:spLocks/>
          </p:cNvSpPr>
          <p:nvPr/>
        </p:nvSpPr>
        <p:spPr bwMode="auto">
          <a:xfrm>
            <a:off x="7445687" y="4187058"/>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89" name="Freeform 33">
            <a:extLst>
              <a:ext uri="{FF2B5EF4-FFF2-40B4-BE49-F238E27FC236}">
                <a16:creationId xmlns:a16="http://schemas.microsoft.com/office/drawing/2014/main" id="{21FEAE9D-2A57-4149-94B5-6F7E87094C11}"/>
              </a:ext>
            </a:extLst>
          </p:cNvPr>
          <p:cNvSpPr>
            <a:spLocks/>
          </p:cNvSpPr>
          <p:nvPr/>
        </p:nvSpPr>
        <p:spPr bwMode="auto">
          <a:xfrm>
            <a:off x="8345714" y="3356349"/>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2" name="Textfeld 1">
            <a:extLst>
              <a:ext uri="{FF2B5EF4-FFF2-40B4-BE49-F238E27FC236}">
                <a16:creationId xmlns:a16="http://schemas.microsoft.com/office/drawing/2014/main" id="{6C163872-3C55-4F8A-AAED-37C3A6667B12}"/>
              </a:ext>
            </a:extLst>
          </p:cNvPr>
          <p:cNvSpPr txBox="1"/>
          <p:nvPr>
            <p:custDataLst>
              <p:tags r:id="rId1"/>
            </p:custDataLst>
          </p:nvPr>
        </p:nvSpPr>
        <p:spPr>
          <a:xfrm>
            <a:off x="10327129" y="6522963"/>
            <a:ext cx="1349652" cy="163190"/>
          </a:xfrm>
          <a:prstGeom prst="rect">
            <a:avLst/>
          </a:prstGeom>
        </p:spPr>
        <p:txBody>
          <a:bodyPr vert="horz" lIns="0" tIns="0" rIns="0" bIns="0" rtlCol="0">
            <a:noAutofit/>
          </a:bodyPr>
          <a:lstStyle>
            <a:lvl1pPr marL="0" lvl="0" indent="0" defTabSz="914400" eaLnBrk="1" latinLnBrk="0" hangingPunct="1">
              <a:lnSpc>
                <a:spcPct val="100000"/>
              </a:lnSpc>
              <a:spcBef>
                <a:spcPts val="800"/>
              </a:spcBef>
              <a:buClr>
                <a:srgbClr val="B70032"/>
              </a:buClr>
              <a:buSzPct val="25000"/>
              <a:buFont typeface="Arial" panose="020B0604020202020204" pitchFamily="34" charset="0"/>
              <a:buChar char="​"/>
              <a:defRPr sz="1600">
                <a:latin typeface="+mn-lt"/>
                <a:ea typeface="Verdana" panose="020B0604030504040204" pitchFamily="34" charset="0"/>
                <a:cs typeface="Verdana" panose="020B0604030504040204" pitchFamily="34" charset="0"/>
              </a:defRPr>
            </a:lvl1pPr>
            <a:lvl2pPr marL="252000" indent="-252000" defTabSz="914400" eaLnBrk="1" latinLnBrk="0" hangingPunct="1">
              <a:lnSpc>
                <a:spcPct val="100000"/>
              </a:lnSpc>
              <a:spcBef>
                <a:spcPts val="800"/>
              </a:spcBef>
              <a:buClr>
                <a:srgbClr val="B70032"/>
              </a:buClr>
              <a:buSzPct val="75000"/>
              <a:buFont typeface="Wingdings 3" panose="05040102010807070707" pitchFamily="18" charset="2"/>
              <a:buChar char="u"/>
              <a:defRPr sz="1600">
                <a:latin typeface="+mn-lt"/>
                <a:ea typeface="Verdana" panose="020B0604030504040204" pitchFamily="34" charset="0"/>
                <a:cs typeface="Verdana" panose="020B0604030504040204" pitchFamily="34" charset="0"/>
              </a:defRPr>
            </a:lvl2pPr>
            <a:lvl3pPr marL="504000" indent="-252000" defTabSz="914400" eaLnBrk="1" latinLnBrk="0" hangingPunct="1">
              <a:lnSpc>
                <a:spcPct val="100000"/>
              </a:lnSpc>
              <a:spcBef>
                <a:spcPts val="400"/>
              </a:spcBef>
              <a:buClr>
                <a:srgbClr val="B70032"/>
              </a:buClr>
              <a:buSzPct val="75000"/>
              <a:buFont typeface="Wingdings 3" panose="05040102010807070707" pitchFamily="18" charset="2"/>
              <a:buChar char="u"/>
              <a:defRPr sz="1600">
                <a:latin typeface="+mn-lt"/>
                <a:ea typeface="Verdana" panose="020B0604030504040204" pitchFamily="34" charset="0"/>
                <a:cs typeface="Verdana" panose="020B0604030504040204" pitchFamily="34" charset="0"/>
              </a:defRPr>
            </a:lvl3pPr>
            <a:lvl4pPr marL="720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ea typeface="Verdana" panose="020B0604030504040204" pitchFamily="34" charset="0"/>
                <a:cs typeface="Verdana" panose="020B0604030504040204" pitchFamily="34" charset="0"/>
              </a:defRPr>
            </a:lvl4pPr>
            <a:lvl5pPr marL="936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ea typeface="Verdana" panose="020B0604030504040204" pitchFamily="34" charset="0"/>
                <a:cs typeface="Verdana" panose="020B0604030504040204" pitchFamily="34" charset="0"/>
              </a:defRPr>
            </a:lvl5pPr>
            <a:lvl6pPr marL="1152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6pPr>
            <a:lvl7pPr marL="1368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7pPr>
            <a:lvl8pPr marL="1584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8pPr>
            <a:lvl9pPr marL="1800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9pPr>
          </a:lstStyle>
          <a:p>
            <a:r>
              <a:rPr lang="en-US" sz="600" dirty="0">
                <a:solidFill>
                  <a:srgbClr val="B1B6BA"/>
                </a:solidFill>
              </a:rPr>
              <a:t>Copyright: The World Factbook</a:t>
            </a:r>
            <a:endParaRPr lang="en-US" sz="500" dirty="0">
              <a:solidFill>
                <a:srgbClr val="B1B6BA"/>
              </a:solidFill>
            </a:endParaRPr>
          </a:p>
        </p:txBody>
      </p:sp>
      <p:sp>
        <p:nvSpPr>
          <p:cNvPr id="97" name="Line 53">
            <a:extLst>
              <a:ext uri="{FF2B5EF4-FFF2-40B4-BE49-F238E27FC236}">
                <a16:creationId xmlns:a16="http://schemas.microsoft.com/office/drawing/2014/main" id="{C3182662-BD4F-4A4B-A59A-18F47E088C6A}"/>
              </a:ext>
            </a:extLst>
          </p:cNvPr>
          <p:cNvSpPr>
            <a:spLocks noChangeShapeType="1"/>
          </p:cNvSpPr>
          <p:nvPr/>
        </p:nvSpPr>
        <p:spPr bwMode="auto">
          <a:xfrm rot="5400000" flipH="1" flipV="1">
            <a:off x="7969654" y="-1120608"/>
            <a:ext cx="0" cy="475336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98" name="Line 53">
            <a:extLst>
              <a:ext uri="{FF2B5EF4-FFF2-40B4-BE49-F238E27FC236}">
                <a16:creationId xmlns:a16="http://schemas.microsoft.com/office/drawing/2014/main" id="{B5198647-C6D0-4F9C-81DA-B6A5D5C65F2F}"/>
              </a:ext>
            </a:extLst>
          </p:cNvPr>
          <p:cNvSpPr>
            <a:spLocks noChangeShapeType="1"/>
          </p:cNvSpPr>
          <p:nvPr/>
        </p:nvSpPr>
        <p:spPr bwMode="auto">
          <a:xfrm rot="5400000" flipV="1">
            <a:off x="6376305" y="1202271"/>
            <a:ext cx="4473" cy="135905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99" name="Line 53">
            <a:extLst>
              <a:ext uri="{FF2B5EF4-FFF2-40B4-BE49-F238E27FC236}">
                <a16:creationId xmlns:a16="http://schemas.microsoft.com/office/drawing/2014/main" id="{EF2DC949-D149-495D-B29D-CFC8D6898960}"/>
              </a:ext>
            </a:extLst>
          </p:cNvPr>
          <p:cNvSpPr>
            <a:spLocks noChangeShapeType="1"/>
          </p:cNvSpPr>
          <p:nvPr/>
        </p:nvSpPr>
        <p:spPr bwMode="auto">
          <a:xfrm rot="5400000" flipH="1" flipV="1">
            <a:off x="4792285" y="580425"/>
            <a:ext cx="0" cy="1351301"/>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0" name="Line 53">
            <a:extLst>
              <a:ext uri="{FF2B5EF4-FFF2-40B4-BE49-F238E27FC236}">
                <a16:creationId xmlns:a16="http://schemas.microsoft.com/office/drawing/2014/main" id="{8101E2DA-6425-4558-9D3E-B5F9211E5404}"/>
              </a:ext>
            </a:extLst>
          </p:cNvPr>
          <p:cNvSpPr>
            <a:spLocks noChangeShapeType="1"/>
          </p:cNvSpPr>
          <p:nvPr/>
        </p:nvSpPr>
        <p:spPr bwMode="auto">
          <a:xfrm rot="5400000" flipH="1" flipV="1">
            <a:off x="4741799" y="1251812"/>
            <a:ext cx="0" cy="1264445"/>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1" name="Line 53">
            <a:extLst>
              <a:ext uri="{FF2B5EF4-FFF2-40B4-BE49-F238E27FC236}">
                <a16:creationId xmlns:a16="http://schemas.microsoft.com/office/drawing/2014/main" id="{2B1C8442-D200-4437-9AC4-433B0028882D}"/>
              </a:ext>
            </a:extLst>
          </p:cNvPr>
          <p:cNvSpPr>
            <a:spLocks noChangeShapeType="1"/>
          </p:cNvSpPr>
          <p:nvPr/>
        </p:nvSpPr>
        <p:spPr bwMode="auto">
          <a:xfrm rot="5400000" flipH="1" flipV="1">
            <a:off x="2346837" y="268557"/>
            <a:ext cx="0" cy="197503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2" name="Line 53">
            <a:extLst>
              <a:ext uri="{FF2B5EF4-FFF2-40B4-BE49-F238E27FC236}">
                <a16:creationId xmlns:a16="http://schemas.microsoft.com/office/drawing/2014/main" id="{5141553B-6B56-46D7-B9C0-E55D054E2A09}"/>
              </a:ext>
            </a:extLst>
          </p:cNvPr>
          <p:cNvSpPr>
            <a:spLocks noChangeShapeType="1"/>
          </p:cNvSpPr>
          <p:nvPr/>
        </p:nvSpPr>
        <p:spPr bwMode="auto">
          <a:xfrm rot="5400000" flipH="1" flipV="1">
            <a:off x="7859902" y="4019183"/>
            <a:ext cx="0" cy="100929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3" name="Line 53">
            <a:extLst>
              <a:ext uri="{FF2B5EF4-FFF2-40B4-BE49-F238E27FC236}">
                <a16:creationId xmlns:a16="http://schemas.microsoft.com/office/drawing/2014/main" id="{EEDA7AB3-3752-4090-890A-7ADD286CCDF7}"/>
              </a:ext>
            </a:extLst>
          </p:cNvPr>
          <p:cNvSpPr>
            <a:spLocks noChangeShapeType="1"/>
          </p:cNvSpPr>
          <p:nvPr/>
        </p:nvSpPr>
        <p:spPr bwMode="auto">
          <a:xfrm rot="5400000" flipV="1">
            <a:off x="5231493" y="4684670"/>
            <a:ext cx="0" cy="1094420"/>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4" name="Line 53">
            <a:extLst>
              <a:ext uri="{FF2B5EF4-FFF2-40B4-BE49-F238E27FC236}">
                <a16:creationId xmlns:a16="http://schemas.microsoft.com/office/drawing/2014/main" id="{7FDF357F-A054-44BE-95AF-31FC3ED9D031}"/>
              </a:ext>
            </a:extLst>
          </p:cNvPr>
          <p:cNvSpPr>
            <a:spLocks noChangeShapeType="1"/>
          </p:cNvSpPr>
          <p:nvPr/>
        </p:nvSpPr>
        <p:spPr bwMode="auto">
          <a:xfrm rot="5400000" flipH="1" flipV="1">
            <a:off x="4643573" y="5431426"/>
            <a:ext cx="0" cy="1010386"/>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5" name="Line 53">
            <a:extLst>
              <a:ext uri="{FF2B5EF4-FFF2-40B4-BE49-F238E27FC236}">
                <a16:creationId xmlns:a16="http://schemas.microsoft.com/office/drawing/2014/main" id="{413C9DA9-2D0C-4562-A80F-954DF2050371}"/>
              </a:ext>
            </a:extLst>
          </p:cNvPr>
          <p:cNvSpPr>
            <a:spLocks noChangeShapeType="1"/>
          </p:cNvSpPr>
          <p:nvPr/>
        </p:nvSpPr>
        <p:spPr bwMode="auto">
          <a:xfrm rot="5400000" flipH="1" flipV="1">
            <a:off x="9628159" y="3072960"/>
            <a:ext cx="0" cy="143636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6" name="Line 53">
            <a:extLst>
              <a:ext uri="{FF2B5EF4-FFF2-40B4-BE49-F238E27FC236}">
                <a16:creationId xmlns:a16="http://schemas.microsoft.com/office/drawing/2014/main" id="{FA539FB3-2CBA-4C06-AF01-1EEF2C6F7507}"/>
              </a:ext>
            </a:extLst>
          </p:cNvPr>
          <p:cNvSpPr>
            <a:spLocks noChangeShapeType="1"/>
          </p:cNvSpPr>
          <p:nvPr/>
        </p:nvSpPr>
        <p:spPr bwMode="auto">
          <a:xfrm rot="5400000" flipV="1">
            <a:off x="9511962" y="3694668"/>
            <a:ext cx="0" cy="165859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7" name="Line 53">
            <a:extLst>
              <a:ext uri="{FF2B5EF4-FFF2-40B4-BE49-F238E27FC236}">
                <a16:creationId xmlns:a16="http://schemas.microsoft.com/office/drawing/2014/main" id="{FB5BFDE6-C3C7-44AC-8FEE-5C9D19318D1F}"/>
              </a:ext>
            </a:extLst>
          </p:cNvPr>
          <p:cNvSpPr>
            <a:spLocks noChangeShapeType="1"/>
          </p:cNvSpPr>
          <p:nvPr/>
        </p:nvSpPr>
        <p:spPr bwMode="auto">
          <a:xfrm rot="5400000" flipH="1" flipV="1">
            <a:off x="9453665" y="5039746"/>
            <a:ext cx="0" cy="178534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8" name="Line 53">
            <a:extLst>
              <a:ext uri="{FF2B5EF4-FFF2-40B4-BE49-F238E27FC236}">
                <a16:creationId xmlns:a16="http://schemas.microsoft.com/office/drawing/2014/main" id="{AB3DCEB7-D0BB-41B0-B482-F083B5A2AC51}"/>
              </a:ext>
            </a:extLst>
          </p:cNvPr>
          <p:cNvSpPr>
            <a:spLocks noChangeShapeType="1"/>
          </p:cNvSpPr>
          <p:nvPr/>
        </p:nvSpPr>
        <p:spPr bwMode="auto">
          <a:xfrm rot="5400000" flipV="1">
            <a:off x="5190852" y="4012989"/>
            <a:ext cx="4274" cy="101740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9" name="Freeform 33">
            <a:extLst>
              <a:ext uri="{FF2B5EF4-FFF2-40B4-BE49-F238E27FC236}">
                <a16:creationId xmlns:a16="http://schemas.microsoft.com/office/drawing/2014/main" id="{E0D094B4-C1D3-4F35-9EE3-98E85453E3BF}"/>
              </a:ext>
            </a:extLst>
          </p:cNvPr>
          <p:cNvSpPr>
            <a:spLocks/>
          </p:cNvSpPr>
          <p:nvPr/>
        </p:nvSpPr>
        <p:spPr bwMode="auto">
          <a:xfrm>
            <a:off x="2219413" y="3444754"/>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90" name="Freeform 47">
            <a:extLst>
              <a:ext uri="{FF2B5EF4-FFF2-40B4-BE49-F238E27FC236}">
                <a16:creationId xmlns:a16="http://schemas.microsoft.com/office/drawing/2014/main" id="{6E3C0BAD-ED46-4626-A83F-D538BB80B85C}"/>
              </a:ext>
            </a:extLst>
          </p:cNvPr>
          <p:cNvSpPr>
            <a:spLocks/>
          </p:cNvSpPr>
          <p:nvPr/>
        </p:nvSpPr>
        <p:spPr bwMode="auto">
          <a:xfrm>
            <a:off x="5917534" y="3169162"/>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91" name="Line 46">
            <a:extLst>
              <a:ext uri="{FF2B5EF4-FFF2-40B4-BE49-F238E27FC236}">
                <a16:creationId xmlns:a16="http://schemas.microsoft.com/office/drawing/2014/main" id="{47CCD650-7D2F-40C3-9BE4-89F786C156A4}"/>
              </a:ext>
            </a:extLst>
          </p:cNvPr>
          <p:cNvSpPr>
            <a:spLocks noChangeShapeType="1"/>
          </p:cNvSpPr>
          <p:nvPr/>
        </p:nvSpPr>
        <p:spPr bwMode="auto">
          <a:xfrm flipH="1">
            <a:off x="5954229" y="3222688"/>
            <a:ext cx="0" cy="272858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92" name="Rechteck 191">
            <a:extLst>
              <a:ext uri="{FF2B5EF4-FFF2-40B4-BE49-F238E27FC236}">
                <a16:creationId xmlns:a16="http://schemas.microsoft.com/office/drawing/2014/main" id="{733A3A13-6DB7-4C43-B193-0AA70CFDE54F}"/>
              </a:ext>
            </a:extLst>
          </p:cNvPr>
          <p:cNvSpPr/>
          <p:nvPr/>
        </p:nvSpPr>
        <p:spPr>
          <a:xfrm>
            <a:off x="5950460" y="6293950"/>
            <a:ext cx="1000539" cy="190771"/>
          </a:xfrm>
          <a:prstGeom prst="rect">
            <a:avLst/>
          </a:prstGeom>
          <a:solidFill>
            <a:srgbClr val="E3E5E7"/>
          </a:solidFill>
        </p:spPr>
        <p:txBody>
          <a:bodyPr wrap="square" rIns="0">
            <a:spAutoFit/>
          </a:bodyPr>
          <a:lstStyle/>
          <a:p>
            <a:pPr lvl="0">
              <a:lnSpc>
                <a:spcPct val="80000"/>
              </a:lnSpc>
            </a:pPr>
            <a:r>
              <a:rPr lang="en-US" sz="800" dirty="0">
                <a:solidFill>
                  <a:srgbClr val="000000"/>
                </a:solidFill>
              </a:rPr>
              <a:t>Foundation 2019</a:t>
            </a:r>
          </a:p>
        </p:txBody>
      </p:sp>
      <p:sp>
        <p:nvSpPr>
          <p:cNvPr id="193" name="Rechteck 192">
            <a:extLst>
              <a:ext uri="{FF2B5EF4-FFF2-40B4-BE49-F238E27FC236}">
                <a16:creationId xmlns:a16="http://schemas.microsoft.com/office/drawing/2014/main" id="{30D61063-6C2D-4066-99F3-46732DA86203}"/>
              </a:ext>
            </a:extLst>
          </p:cNvPr>
          <p:cNvSpPr/>
          <p:nvPr/>
        </p:nvSpPr>
        <p:spPr bwMode="auto">
          <a:xfrm>
            <a:off x="5950460" y="5938256"/>
            <a:ext cx="1000539" cy="399496"/>
          </a:xfrm>
          <a:prstGeom prst="rect">
            <a:avLst/>
          </a:prstGeom>
          <a:solidFill>
            <a:srgbClr val="E3E5E7"/>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94" name="Text Box 23">
            <a:extLst>
              <a:ext uri="{FF2B5EF4-FFF2-40B4-BE49-F238E27FC236}">
                <a16:creationId xmlns:a16="http://schemas.microsoft.com/office/drawing/2014/main" id="{566F18BE-F16D-4F59-A430-4284D8088CF6}"/>
              </a:ext>
            </a:extLst>
          </p:cNvPr>
          <p:cNvSpPr txBox="1">
            <a:spLocks noChangeArrowheads="1"/>
          </p:cNvSpPr>
          <p:nvPr/>
        </p:nvSpPr>
        <p:spPr bwMode="auto">
          <a:xfrm>
            <a:off x="5950460" y="5938256"/>
            <a:ext cx="971050" cy="316031"/>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Romania</a:t>
            </a:r>
            <a:br>
              <a:rPr lang="en-US" sz="1000" b="1" dirty="0">
                <a:solidFill>
                  <a:schemeClr val="hlink"/>
                </a:solidFill>
              </a:rPr>
            </a:br>
            <a:r>
              <a:rPr lang="en-US" sz="800" dirty="0"/>
              <a:t>Timisoara</a:t>
            </a:r>
          </a:p>
        </p:txBody>
      </p:sp>
      <p:sp>
        <p:nvSpPr>
          <p:cNvPr id="195" name="Rechteck 194">
            <a:extLst>
              <a:ext uri="{FF2B5EF4-FFF2-40B4-BE49-F238E27FC236}">
                <a16:creationId xmlns:a16="http://schemas.microsoft.com/office/drawing/2014/main" id="{ED29C897-D0E7-4D04-930C-80B6FEB5FC70}"/>
              </a:ext>
            </a:extLst>
          </p:cNvPr>
          <p:cNvSpPr/>
          <p:nvPr/>
        </p:nvSpPr>
        <p:spPr>
          <a:xfrm>
            <a:off x="5950462" y="6182144"/>
            <a:ext cx="785588" cy="190771"/>
          </a:xfrm>
          <a:prstGeom prst="rect">
            <a:avLst/>
          </a:prstGeom>
        </p:spPr>
        <p:txBody>
          <a:bodyPr wrap="none">
            <a:spAutoFit/>
          </a:bodyPr>
          <a:lstStyle/>
          <a:p>
            <a:pPr lvl="0">
              <a:lnSpc>
                <a:spcPct val="80000"/>
              </a:lnSpc>
            </a:pPr>
            <a:r>
              <a:rPr lang="en-US" sz="800" dirty="0">
                <a:solidFill>
                  <a:srgbClr val="000000"/>
                </a:solidFill>
              </a:rPr>
              <a:t>1 employee</a:t>
            </a:r>
          </a:p>
        </p:txBody>
      </p:sp>
      <p:sp>
        <p:nvSpPr>
          <p:cNvPr id="196" name="Line 53">
            <a:extLst>
              <a:ext uri="{FF2B5EF4-FFF2-40B4-BE49-F238E27FC236}">
                <a16:creationId xmlns:a16="http://schemas.microsoft.com/office/drawing/2014/main" id="{F5335677-24DF-4466-9BCF-FDB9FBB102BC}"/>
              </a:ext>
            </a:extLst>
          </p:cNvPr>
          <p:cNvSpPr>
            <a:spLocks noChangeShapeType="1"/>
          </p:cNvSpPr>
          <p:nvPr/>
        </p:nvSpPr>
        <p:spPr bwMode="auto">
          <a:xfrm rot="5400000" flipH="1" flipV="1">
            <a:off x="6452615" y="5435591"/>
            <a:ext cx="0" cy="99677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Tree>
    <p:extLst>
      <p:ext uri="{BB962C8B-B14F-4D97-AF65-F5344CB8AC3E}">
        <p14:creationId xmlns:p14="http://schemas.microsoft.com/office/powerpoint/2010/main" val="290552841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36"/>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2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2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2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4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2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3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31"/>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3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34"/>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33"/>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3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92"/>
                                        </p:tgtEl>
                                        <p:attrNameLst>
                                          <p:attrName>style.visibility</p:attrName>
                                        </p:attrNameLst>
                                      </p:cBhvr>
                                      <p:to>
                                        <p:strVal val="hidden"/>
                                      </p:to>
                                    </p:set>
                                  </p:childTnLst>
                                </p:cTn>
                              </p:par>
                            </p:childTnLst>
                          </p:cTn>
                        </p:par>
                      </p:childTnLst>
                    </p:cTn>
                  </p:par>
                </p:childTnLst>
              </p:cTn>
              <p:nextCondLst>
                <p:cond evt="onClick" delay="0">
                  <p:tgtEl>
                    <p:spTgt spid="136"/>
                  </p:tgtEl>
                </p:cond>
              </p:nextCondLst>
            </p:seq>
          </p:childTnLst>
        </p:cTn>
      </p:par>
    </p:tnLst>
    <p:bldLst>
      <p:bldP spid="106" grpId="0" animBg="1"/>
      <p:bldP spid="106"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44" grpId="0" animBg="1"/>
      <p:bldP spid="144" grpId="1" animBg="1"/>
      <p:bldP spid="192" grpId="0" animBg="1"/>
      <p:bldP spid="192"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Set up folder structure.</a:t>
            </a:r>
          </a:p>
          <a:p>
            <a:pPr lvl="1"/>
            <a:r>
              <a:rPr lang="en-US" dirty="0"/>
              <a:t>Set up environment variables. </a:t>
            </a:r>
          </a:p>
          <a:p>
            <a:pPr lvl="1"/>
            <a:r>
              <a:rPr lang="en-US" dirty="0"/>
              <a:t>Collecting Build information.</a:t>
            </a:r>
          </a:p>
          <a:p>
            <a:pPr lvl="1"/>
            <a:endParaRPr lang="en-US" dirty="0"/>
          </a:p>
          <a:p>
            <a:pPr lvl="1"/>
            <a:endParaRPr lang="en-US" dirty="0"/>
          </a:p>
          <a:p>
            <a:pPr marL="0" lvl="1" indent="0">
              <a:buNone/>
            </a:pPr>
            <a:endParaRPr lang="en-US" dirty="0"/>
          </a:p>
        </p:txBody>
      </p:sp>
      <p:sp>
        <p:nvSpPr>
          <p:cNvPr id="2" name="Textplatzhalter 1">
            <a:extLst>
              <a:ext uri="{FF2B5EF4-FFF2-40B4-BE49-F238E27FC236}">
                <a16:creationId xmlns:a16="http://schemas.microsoft.com/office/drawing/2014/main" id="{9B049C1F-5C58-4BC9-8DE5-367EAB0F5935}"/>
              </a:ext>
            </a:extLst>
          </p:cNvPr>
          <p:cNvSpPr>
            <a:spLocks noGrp="1"/>
          </p:cNvSpPr>
          <p:nvPr>
            <p:ph type="body" sz="quarter" idx="12"/>
          </p:nvPr>
        </p:nvSpPr>
        <p:spPr/>
        <p:txBody>
          <a:bodyPr/>
          <a:lstStyle/>
          <a:p>
            <a:r>
              <a:rPr lang="en-US" dirty="0"/>
              <a:t>Workflow Preparation Overview</a:t>
            </a:r>
          </a:p>
        </p:txBody>
      </p:sp>
      <p:sp>
        <p:nvSpPr>
          <p:cNvPr id="3" name="Title 2"/>
          <p:cNvSpPr>
            <a:spLocks noGrp="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1677205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marL="0" lvl="1" indent="0">
              <a:buNone/>
            </a:pPr>
            <a:r>
              <a:rPr lang="en-US" sz="2000" dirty="0"/>
              <a:t>Preparation Saves Headaches Later</a:t>
            </a:r>
          </a:p>
          <a:p>
            <a:pPr lvl="2"/>
            <a:r>
              <a:rPr lang="en-US" sz="2000" dirty="0"/>
              <a:t>Know how to use your application’s development tools</a:t>
            </a:r>
          </a:p>
          <a:p>
            <a:pPr lvl="3"/>
            <a:r>
              <a:rPr lang="en-US" sz="1800" dirty="0"/>
              <a:t>Quickly find build settings </a:t>
            </a:r>
          </a:p>
          <a:p>
            <a:pPr lvl="3"/>
            <a:r>
              <a:rPr lang="en-US" sz="1800" dirty="0"/>
              <a:t>Quickly find variable declarations</a:t>
            </a:r>
          </a:p>
          <a:p>
            <a:pPr lvl="3"/>
            <a:r>
              <a:rPr lang="en-US" sz="1800" dirty="0"/>
              <a:t>Debugger commands</a:t>
            </a:r>
          </a:p>
          <a:p>
            <a:pPr lvl="2"/>
            <a:r>
              <a:rPr lang="en-US" sz="2000" dirty="0"/>
              <a:t>Identify spaces in paths to build tools and source code</a:t>
            </a:r>
          </a:p>
          <a:p>
            <a:pPr lvl="3"/>
            <a:r>
              <a:rPr lang="en-US" sz="1800" dirty="0"/>
              <a:t>If there are spaces in your paths and they are unavoidable, short file name format (DOS 8.3) must be used to access these paths</a:t>
            </a:r>
          </a:p>
          <a:p>
            <a:pPr lvl="3"/>
            <a:r>
              <a:rPr lang="en-US" sz="1800" dirty="0"/>
              <a:t>Can be converted via scripting</a:t>
            </a:r>
          </a:p>
          <a:p>
            <a:pPr lvl="2"/>
            <a:r>
              <a:rPr lang="en-US" sz="2000" dirty="0"/>
              <a:t>Set up </a:t>
            </a:r>
            <a:r>
              <a:rPr lang="en-US" sz="2000" dirty="0" err="1"/>
              <a:t>VectorCAST</a:t>
            </a:r>
            <a:r>
              <a:rPr lang="en-US" sz="2000" dirty="0"/>
              <a:t> working folder structure.</a:t>
            </a:r>
          </a:p>
          <a:p>
            <a:pPr lvl="2"/>
            <a:r>
              <a:rPr lang="en-US" sz="2000" dirty="0" err="1"/>
              <a:t>VectorCAST</a:t>
            </a:r>
            <a:r>
              <a:rPr lang="en-US" sz="2000" dirty="0"/>
              <a:t> startup scripts</a:t>
            </a:r>
          </a:p>
          <a:p>
            <a:pPr lvl="2"/>
            <a:r>
              <a:rPr lang="en-US" sz="2000" dirty="0"/>
              <a:t>Collect build information</a:t>
            </a:r>
          </a:p>
        </p:txBody>
      </p:sp>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a:t>Importance of Preparation</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396569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fontScale="92500" lnSpcReduction="10000"/>
          </a:bodyPr>
          <a:lstStyle/>
          <a:p>
            <a:pPr lvl="1">
              <a:buNone/>
            </a:pPr>
            <a:r>
              <a:rPr lang="en-US" sz="2000" dirty="0"/>
              <a:t>Keep all </a:t>
            </a:r>
            <a:r>
              <a:rPr lang="en-US" sz="2000" dirty="0" err="1"/>
              <a:t>VectorCAST</a:t>
            </a:r>
            <a:r>
              <a:rPr lang="en-US" sz="2000" dirty="0"/>
              <a:t> artifacts in one folder.</a:t>
            </a:r>
          </a:p>
          <a:p>
            <a:pPr lvl="2"/>
            <a:r>
              <a:rPr lang="en-US" sz="2000" dirty="0"/>
              <a:t>Create a </a:t>
            </a:r>
            <a:r>
              <a:rPr lang="en-US" sz="2000" dirty="0" err="1"/>
              <a:t>VectorCAST</a:t>
            </a:r>
            <a:r>
              <a:rPr lang="en-US" sz="2000" dirty="0"/>
              <a:t> working directory in the base directory of your source code.</a:t>
            </a:r>
          </a:p>
          <a:p>
            <a:pPr lvl="3"/>
            <a:r>
              <a:rPr lang="en-US" sz="1800" dirty="0"/>
              <a:t>When you check out the source code from configuration management, </a:t>
            </a:r>
            <a:r>
              <a:rPr lang="en-US" sz="1800" dirty="0" err="1"/>
              <a:t>VectorCAST</a:t>
            </a:r>
            <a:r>
              <a:rPr lang="en-US" sz="1800" dirty="0"/>
              <a:t> artifacts are already available.</a:t>
            </a:r>
          </a:p>
          <a:p>
            <a:pPr lvl="3"/>
            <a:r>
              <a:rPr lang="en-US" sz="1800" dirty="0" err="1"/>
              <a:t>VectorCAST</a:t>
            </a:r>
            <a:r>
              <a:rPr lang="en-US" sz="1800" dirty="0"/>
              <a:t> start up scripts will not need to be edited.</a:t>
            </a:r>
          </a:p>
          <a:p>
            <a:pPr lvl="4"/>
            <a:r>
              <a:rPr lang="en-US" sz="1800" dirty="0"/>
              <a:t>User can accidentally check in an edited script.</a:t>
            </a:r>
            <a:endParaRPr lang="en-US" sz="2000" dirty="0"/>
          </a:p>
          <a:p>
            <a:pPr lvl="1">
              <a:buNone/>
            </a:pPr>
            <a:endParaRPr lang="en-US" sz="2000" dirty="0"/>
          </a:p>
          <a:p>
            <a:pPr lvl="1">
              <a:buNone/>
            </a:pPr>
            <a:r>
              <a:rPr lang="en-US" sz="2000" dirty="0" err="1"/>
              <a:t>VectorCAST</a:t>
            </a:r>
            <a:r>
              <a:rPr lang="en-US" sz="2000" dirty="0"/>
              <a:t> Startup Scripts</a:t>
            </a:r>
          </a:p>
          <a:p>
            <a:pPr lvl="2"/>
            <a:r>
              <a:rPr lang="en-US" sz="2000" dirty="0"/>
              <a:t>Stored in the </a:t>
            </a:r>
            <a:r>
              <a:rPr lang="en-US" sz="2000" dirty="0" err="1"/>
              <a:t>VectorCAST</a:t>
            </a:r>
            <a:r>
              <a:rPr lang="en-US" sz="2000" dirty="0"/>
              <a:t> working directory.</a:t>
            </a:r>
          </a:p>
          <a:p>
            <a:pPr lvl="2"/>
            <a:r>
              <a:rPr lang="en-US" sz="2000" dirty="0"/>
              <a:t>Used to set up environment variables useful for automation and portability.</a:t>
            </a:r>
          </a:p>
          <a:p>
            <a:pPr lvl="1">
              <a:buNone/>
            </a:pPr>
            <a:endParaRPr lang="en-US" sz="2000" dirty="0"/>
          </a:p>
          <a:p>
            <a:pPr lvl="1">
              <a:buNone/>
            </a:pPr>
            <a:r>
              <a:rPr lang="en-US" sz="2000" dirty="0" err="1"/>
              <a:t>VectorCAST</a:t>
            </a:r>
            <a:r>
              <a:rPr lang="en-US" sz="2000" dirty="0"/>
              <a:t> Support Files Folder </a:t>
            </a:r>
          </a:p>
          <a:p>
            <a:pPr lvl="2"/>
            <a:r>
              <a:rPr lang="en-US" sz="2000" dirty="0"/>
              <a:t>This is created inside of the </a:t>
            </a:r>
            <a:r>
              <a:rPr lang="en-US" sz="2000" dirty="0" err="1"/>
              <a:t>VectorCAST</a:t>
            </a:r>
            <a:r>
              <a:rPr lang="en-US" sz="2000" dirty="0"/>
              <a:t> working folder.</a:t>
            </a:r>
          </a:p>
          <a:p>
            <a:pPr lvl="2"/>
            <a:r>
              <a:rPr lang="en-US" sz="2000" dirty="0"/>
              <a:t>Used to store files that are essential to </a:t>
            </a:r>
            <a:r>
              <a:rPr lang="en-US" sz="2000" dirty="0" err="1"/>
              <a:t>VectorCAST</a:t>
            </a:r>
            <a:r>
              <a:rPr lang="en-US" sz="2000" dirty="0"/>
              <a:t> and your project</a:t>
            </a:r>
          </a:p>
          <a:p>
            <a:pPr lvl="3"/>
            <a:r>
              <a:rPr lang="en-US" sz="1800" dirty="0"/>
              <a:t>Custom linker scripts</a:t>
            </a:r>
          </a:p>
          <a:p>
            <a:pPr lvl="3"/>
            <a:r>
              <a:rPr lang="en-US" sz="1800" dirty="0"/>
              <a:t>Custom header files</a:t>
            </a:r>
          </a:p>
          <a:p>
            <a:pPr lvl="3"/>
            <a:r>
              <a:rPr lang="en-US" sz="1800" dirty="0"/>
              <a:t>Databases for </a:t>
            </a:r>
            <a:r>
              <a:rPr lang="en-US" sz="1800" dirty="0" err="1"/>
              <a:t>vcshell</a:t>
            </a:r>
            <a:r>
              <a:rPr lang="en-US" sz="1800" dirty="0"/>
              <a:t> and Requirements Gateway</a:t>
            </a:r>
          </a:p>
        </p:txBody>
      </p:sp>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err="1"/>
              <a:t>VectorCAST</a:t>
            </a:r>
            <a:r>
              <a:rPr lang="en-US" dirty="0"/>
              <a:t> Working Directory Structure</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146961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DA408F-1864-4D40-943D-086B0C96B1D3}"/>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811337" y="1322387"/>
            <a:ext cx="8582024" cy="5095875"/>
          </a:xfrm>
          <a:prstGeom prst="rect">
            <a:avLst/>
          </a:prstGeom>
        </p:spPr>
      </p:pic>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err="1"/>
              <a:t>VectorCAST</a:t>
            </a:r>
            <a:r>
              <a:rPr lang="en-US" dirty="0"/>
              <a:t> Working Folder Structure</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4135672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DA408F-1864-4D40-943D-086B0C96B1D3}"/>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811337" y="1322387"/>
            <a:ext cx="8582024" cy="5095875"/>
          </a:xfrm>
          <a:prstGeom prst="rect">
            <a:avLst/>
          </a:prstGeom>
        </p:spPr>
      </p:pic>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err="1"/>
              <a:t>VectorCAST</a:t>
            </a:r>
            <a:r>
              <a:rPr lang="en-US" dirty="0"/>
              <a:t> Working Folder Structure</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423463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3"/>
          <p:cNvSpPr>
            <a:spLocks noGrp="1" noChangeArrowheads="1"/>
          </p:cNvSpPr>
          <p:nvPr>
            <p:ph sz="quarter" idx="13"/>
          </p:nvPr>
        </p:nvSpPr>
        <p:spPr/>
        <p:txBody>
          <a:bodyPr/>
          <a:lstStyle/>
          <a:p>
            <a:pPr marL="0" lvl="1" indent="0">
              <a:buNone/>
            </a:pPr>
            <a:r>
              <a:rPr lang="en-US" sz="2000" dirty="0" err="1"/>
              <a:t>VectorCAST</a:t>
            </a:r>
            <a:r>
              <a:rPr lang="en-US" sz="2000" dirty="0"/>
              <a:t> is started via two .bat/.</a:t>
            </a:r>
            <a:r>
              <a:rPr lang="en-US" sz="2000" dirty="0" err="1"/>
              <a:t>sh</a:t>
            </a:r>
            <a:r>
              <a:rPr lang="en-US" sz="2000" dirty="0"/>
              <a:t> scripts</a:t>
            </a:r>
          </a:p>
          <a:p>
            <a:pPr lvl="2"/>
            <a:r>
              <a:rPr lang="en-US" sz="1800" dirty="0"/>
              <a:t>setup_env.bat/.sh</a:t>
            </a:r>
          </a:p>
          <a:p>
            <a:pPr lvl="3"/>
            <a:r>
              <a:rPr lang="en-US" sz="1600" dirty="0"/>
              <a:t>Establishes environment variables used for automation and portability</a:t>
            </a:r>
          </a:p>
          <a:p>
            <a:pPr lvl="3"/>
            <a:r>
              <a:rPr lang="en-US" sz="1600" dirty="0"/>
              <a:t>Specifies </a:t>
            </a:r>
            <a:r>
              <a:rPr lang="en-US" sz="1600" dirty="0" err="1"/>
              <a:t>VectorCAST</a:t>
            </a:r>
            <a:r>
              <a:rPr lang="en-US" sz="1600" dirty="0"/>
              <a:t> installation directory and license file</a:t>
            </a:r>
          </a:p>
          <a:p>
            <a:pPr lvl="3"/>
            <a:r>
              <a:rPr lang="en-US" sz="1600" dirty="0"/>
              <a:t>Directories containing executables for build tools and </a:t>
            </a:r>
            <a:r>
              <a:rPr lang="en-US" sz="1600" dirty="0" err="1"/>
              <a:t>VectorCAST</a:t>
            </a:r>
            <a:r>
              <a:rPr lang="en-US" sz="1600" dirty="0"/>
              <a:t> executables</a:t>
            </a:r>
          </a:p>
          <a:p>
            <a:pPr lvl="4"/>
            <a:r>
              <a:rPr lang="en-US" sz="1600" dirty="0"/>
              <a:t>Placed on default PATH environment variable</a:t>
            </a:r>
          </a:p>
          <a:p>
            <a:pPr lvl="3"/>
            <a:endParaRPr lang="en-US" sz="1600" dirty="0"/>
          </a:p>
          <a:p>
            <a:pPr lvl="2"/>
            <a:r>
              <a:rPr lang="en-US" sz="1800" dirty="0"/>
              <a:t>Start_VectorCAST.bat/.sh</a:t>
            </a:r>
          </a:p>
          <a:p>
            <a:pPr lvl="3"/>
            <a:r>
              <a:rPr lang="en-US" sz="1600" dirty="0"/>
              <a:t>Calls setup_env.bat/.sh</a:t>
            </a:r>
          </a:p>
          <a:p>
            <a:pPr lvl="3"/>
            <a:r>
              <a:rPr lang="en-US" sz="1600" dirty="0"/>
              <a:t>Starts </a:t>
            </a:r>
            <a:r>
              <a:rPr lang="en-US" sz="1600" dirty="0" err="1"/>
              <a:t>VectorCAST</a:t>
            </a:r>
            <a:endParaRPr lang="en-US" sz="1600" dirty="0"/>
          </a:p>
          <a:p>
            <a:pPr marL="0" lvl="1" indent="0">
              <a:buNone/>
            </a:pPr>
            <a:endParaRPr lang="en-US" sz="2000" dirty="0"/>
          </a:p>
          <a:p>
            <a:pPr marL="0" lvl="1" indent="0">
              <a:buNone/>
            </a:pPr>
            <a:r>
              <a:rPr lang="en-US" sz="2000" dirty="0"/>
              <a:t>Why have two scripts? Why not set up environment variables in Start_VectorCAST.bat/.</a:t>
            </a:r>
            <a:r>
              <a:rPr lang="en-US" sz="2000" dirty="0" err="1"/>
              <a:t>sh</a:t>
            </a:r>
            <a:r>
              <a:rPr lang="en-US" sz="2000" dirty="0"/>
              <a:t>?</a:t>
            </a:r>
          </a:p>
          <a:p>
            <a:endParaRPr lang="en-US" dirty="0"/>
          </a:p>
        </p:txBody>
      </p:sp>
      <p:sp>
        <p:nvSpPr>
          <p:cNvPr id="5" name="Textplatzhalter 4">
            <a:extLst>
              <a:ext uri="{FF2B5EF4-FFF2-40B4-BE49-F238E27FC236}">
                <a16:creationId xmlns:a16="http://schemas.microsoft.com/office/drawing/2014/main" id="{994A4D8A-D488-4258-99AF-D4FF898C6901}"/>
              </a:ext>
            </a:extLst>
          </p:cNvPr>
          <p:cNvSpPr>
            <a:spLocks noGrp="1"/>
          </p:cNvSpPr>
          <p:nvPr>
            <p:ph type="body" sz="quarter" idx="12"/>
          </p:nvPr>
        </p:nvSpPr>
        <p:spPr/>
        <p:txBody>
          <a:bodyPr/>
          <a:lstStyle/>
          <a:p>
            <a:r>
              <a:rPr lang="en-US" dirty="0" err="1"/>
              <a:t>VectorCAST</a:t>
            </a:r>
            <a:r>
              <a:rPr lang="en-US" dirty="0"/>
              <a:t> Start-up Scripts</a:t>
            </a:r>
          </a:p>
        </p:txBody>
      </p:sp>
      <p:sp>
        <p:nvSpPr>
          <p:cNvPr id="51202" name="Rectangle 2"/>
          <p:cNvSpPr>
            <a:spLocks noGrp="1" noChangeArrowheads="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1825039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5365F36-C27D-4E23-8060-D8D6A9D6BC28}"/>
              </a:ext>
            </a:extLst>
          </p:cNvPr>
          <p:cNvSpPr>
            <a:spLocks noGrp="1"/>
          </p:cNvSpPr>
          <p:nvPr>
            <p:ph type="body" sz="quarter" idx="12"/>
          </p:nvPr>
        </p:nvSpPr>
        <p:spPr/>
        <p:txBody>
          <a:bodyPr/>
          <a:lstStyle/>
          <a:p>
            <a:r>
              <a:rPr lang="en-US" dirty="0"/>
              <a:t>Windows Batch</a:t>
            </a:r>
          </a:p>
        </p:txBody>
      </p:sp>
      <p:sp>
        <p:nvSpPr>
          <p:cNvPr id="3" name="Content Placeholder 2">
            <a:extLst>
              <a:ext uri="{FF2B5EF4-FFF2-40B4-BE49-F238E27FC236}">
                <a16:creationId xmlns:a16="http://schemas.microsoft.com/office/drawing/2014/main" id="{FA692232-84F7-4F29-83F3-793404F93095}"/>
              </a:ext>
            </a:extLst>
          </p:cNvPr>
          <p:cNvSpPr>
            <a:spLocks noGrp="1"/>
          </p:cNvSpPr>
          <p:nvPr>
            <p:ph sz="quarter" idx="13"/>
          </p:nvPr>
        </p:nvSpPr>
        <p:spPr/>
        <p:txBody>
          <a:bodyPr/>
          <a:lstStyle/>
          <a:p>
            <a:pPr marL="0" lvl="1" indent="0">
              <a:buNone/>
            </a:pPr>
            <a:endParaRPr lang="en-US" dirty="0"/>
          </a:p>
          <a:p>
            <a:pPr marL="0" lvl="1" indent="0">
              <a:buNone/>
            </a:pPr>
            <a:endParaRPr lang="en-US" dirty="0"/>
          </a:p>
        </p:txBody>
      </p:sp>
      <p:sp>
        <p:nvSpPr>
          <p:cNvPr id="51202" name="Rectangle 2"/>
          <p:cNvSpPr>
            <a:spLocks noGrp="1" noChangeArrowheads="1"/>
          </p:cNvSpPr>
          <p:nvPr>
            <p:ph type="title"/>
          </p:nvPr>
        </p:nvSpPr>
        <p:spPr/>
        <p:txBody>
          <a:bodyPr/>
          <a:lstStyle/>
          <a:p>
            <a:r>
              <a:rPr lang="en-US" dirty="0"/>
              <a:t>Lecture: Workflow Preparation</a:t>
            </a:r>
          </a:p>
        </p:txBody>
      </p:sp>
      <p:pic>
        <p:nvPicPr>
          <p:cNvPr id="4" name="Picture 3">
            <a:extLst>
              <a:ext uri="{FF2B5EF4-FFF2-40B4-BE49-F238E27FC236}">
                <a16:creationId xmlns:a16="http://schemas.microsoft.com/office/drawing/2014/main" id="{1DD5256F-F174-41CC-97B3-8C467F7C6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904" y="1352700"/>
            <a:ext cx="9300191" cy="5034600"/>
          </a:xfrm>
          <a:prstGeom prst="rect">
            <a:avLst/>
          </a:prstGeom>
        </p:spPr>
      </p:pic>
    </p:spTree>
    <p:extLst>
      <p:ext uri="{BB962C8B-B14F-4D97-AF65-F5344CB8AC3E}">
        <p14:creationId xmlns:p14="http://schemas.microsoft.com/office/powerpoint/2010/main" val="62297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5365F36-C27D-4E23-8060-D8D6A9D6BC28}"/>
              </a:ext>
            </a:extLst>
          </p:cNvPr>
          <p:cNvSpPr>
            <a:spLocks noGrp="1"/>
          </p:cNvSpPr>
          <p:nvPr>
            <p:ph type="body" sz="quarter" idx="12"/>
          </p:nvPr>
        </p:nvSpPr>
        <p:spPr/>
        <p:txBody>
          <a:bodyPr/>
          <a:lstStyle/>
          <a:p>
            <a:r>
              <a:rPr lang="en-US" dirty="0"/>
              <a:t>Manually Finding DOS 8.3 Short File Name Format</a:t>
            </a:r>
          </a:p>
        </p:txBody>
      </p:sp>
      <p:sp>
        <p:nvSpPr>
          <p:cNvPr id="3" name="Content Placeholder 2">
            <a:extLst>
              <a:ext uri="{FF2B5EF4-FFF2-40B4-BE49-F238E27FC236}">
                <a16:creationId xmlns:a16="http://schemas.microsoft.com/office/drawing/2014/main" id="{FA692232-84F7-4F29-83F3-793404F93095}"/>
              </a:ext>
            </a:extLst>
          </p:cNvPr>
          <p:cNvSpPr>
            <a:spLocks noGrp="1"/>
          </p:cNvSpPr>
          <p:nvPr>
            <p:ph sz="quarter" idx="13"/>
          </p:nvPr>
        </p:nvSpPr>
        <p:spPr/>
        <p:txBody>
          <a:bodyPr/>
          <a:lstStyle/>
          <a:p>
            <a:pPr marL="0" lvl="1" indent="0">
              <a:buNone/>
            </a:pPr>
            <a:endParaRPr lang="en-US" dirty="0"/>
          </a:p>
          <a:p>
            <a:pPr marL="0" lvl="1" indent="0">
              <a:buNone/>
            </a:pPr>
            <a:endParaRPr lang="en-US" dirty="0"/>
          </a:p>
        </p:txBody>
      </p:sp>
      <p:sp>
        <p:nvSpPr>
          <p:cNvPr id="51202" name="Rectangle 2"/>
          <p:cNvSpPr>
            <a:spLocks noGrp="1" noChangeArrowheads="1"/>
          </p:cNvSpPr>
          <p:nvPr>
            <p:ph type="title"/>
          </p:nvPr>
        </p:nvSpPr>
        <p:spPr/>
        <p:txBody>
          <a:bodyPr/>
          <a:lstStyle/>
          <a:p>
            <a:r>
              <a:rPr lang="en-US" dirty="0"/>
              <a:t>Lecture: Workflow Preparation</a:t>
            </a:r>
          </a:p>
        </p:txBody>
      </p:sp>
      <p:pic>
        <p:nvPicPr>
          <p:cNvPr id="4" name="Picture 3">
            <a:extLst>
              <a:ext uri="{FF2B5EF4-FFF2-40B4-BE49-F238E27FC236}">
                <a16:creationId xmlns:a16="http://schemas.microsoft.com/office/drawing/2014/main" id="{1DD5256F-F174-41CC-97B3-8C467F7C6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211" y="1352700"/>
            <a:ext cx="6618789" cy="5034600"/>
          </a:xfrm>
          <a:prstGeom prst="rect">
            <a:avLst/>
          </a:prstGeom>
        </p:spPr>
      </p:pic>
      <p:sp>
        <p:nvSpPr>
          <p:cNvPr id="5" name="TextBox 4">
            <a:extLst>
              <a:ext uri="{FF2B5EF4-FFF2-40B4-BE49-F238E27FC236}">
                <a16:creationId xmlns:a16="http://schemas.microsoft.com/office/drawing/2014/main" id="{0B17E53A-7622-4BD7-BD8D-66EBA3DC59A9}"/>
              </a:ext>
            </a:extLst>
          </p:cNvPr>
          <p:cNvSpPr txBox="1"/>
          <p:nvPr>
            <p:custDataLst>
              <p:tags r:id="rId1"/>
            </p:custDataLst>
          </p:nvPr>
        </p:nvSpPr>
        <p:spPr>
          <a:xfrm>
            <a:off x="666000" y="1260000"/>
            <a:ext cx="3982200" cy="2778600"/>
          </a:xfrm>
          <a:prstGeom prst="rect">
            <a:avLst/>
          </a:prstGeom>
        </p:spPr>
        <p:txBody>
          <a:bodyPr vert="horz" lIns="0" tIns="0" rIns="0" bIns="0" rtlCol="0">
            <a:noAutofit/>
          </a:bodyPr>
          <a:lstStyle>
            <a:lvl1pPr marL="0" lvl="0" indent="0" defTabSz="914400" eaLnBrk="1" latinLnBrk="0" hangingPunct="1">
              <a:lnSpc>
                <a:spcPct val="100000"/>
              </a:lnSpc>
              <a:spcBef>
                <a:spcPts val="800"/>
              </a:spcBef>
              <a:buClr>
                <a:srgbClr val="B70032"/>
              </a:buClr>
              <a:buSzPct val="25000"/>
              <a:buFont typeface="Calibri" panose="020F0502020204030204" pitchFamily="34" charset="0"/>
              <a:buChar char="​"/>
              <a:defRPr sz="1600">
                <a:latin typeface="+mn-lt"/>
              </a:defRPr>
            </a:lvl1pPr>
            <a:lvl2pPr marL="252000" indent="-252000" defTabSz="914400" eaLnBrk="1" latinLnBrk="0" hangingPunct="1">
              <a:lnSpc>
                <a:spcPct val="100000"/>
              </a:lnSpc>
              <a:spcBef>
                <a:spcPts val="800"/>
              </a:spcBef>
              <a:buClr>
                <a:srgbClr val="B70032"/>
              </a:buClr>
              <a:buSzPct val="75000"/>
              <a:buFont typeface="Wingdings 3" panose="05040102010807070707" pitchFamily="18" charset="2"/>
              <a:buChar char=""/>
              <a:defRPr sz="1600">
                <a:latin typeface="+mn-lt"/>
              </a:defRPr>
            </a:lvl2pPr>
            <a:lvl3pPr marL="504000" indent="-252000" defTabSz="914400" eaLnBrk="1" latinLnBrk="0" hangingPunct="1">
              <a:lnSpc>
                <a:spcPct val="100000"/>
              </a:lnSpc>
              <a:spcBef>
                <a:spcPts val="400"/>
              </a:spcBef>
              <a:buClr>
                <a:srgbClr val="B70032"/>
              </a:buClr>
              <a:buSzPct val="75000"/>
              <a:buFont typeface="Wingdings 3" panose="05040102010807070707" pitchFamily="18" charset="2"/>
              <a:buChar char="u"/>
              <a:defRPr sz="1600">
                <a:latin typeface="+mn-lt"/>
              </a:defRPr>
            </a:lvl3pPr>
            <a:lvl4pPr marL="720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defRPr>
            </a:lvl4pPr>
            <a:lvl5pPr marL="936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defRPr>
            </a:lvl5pPr>
            <a:lvl6pPr marL="1152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6pPr>
            <a:lvl7pPr marL="1368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7pPr>
            <a:lvl8pPr marL="1584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8pPr>
            <a:lvl9pPr marL="1800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9pPr>
          </a:lstStyle>
          <a:p>
            <a:pPr lvl="1">
              <a:buChar char="u"/>
            </a:pPr>
            <a:r>
              <a:rPr lang="en-US" sz="1800" dirty="0">
                <a:solidFill>
                  <a:srgbClr val="000000"/>
                </a:solidFill>
              </a:rPr>
              <a:t>Use “</a:t>
            </a:r>
            <a:r>
              <a:rPr lang="en-US" sz="1800" dirty="0" err="1">
                <a:solidFill>
                  <a:srgbClr val="000000"/>
                </a:solidFill>
              </a:rPr>
              <a:t>dir</a:t>
            </a:r>
            <a:r>
              <a:rPr lang="en-US" sz="1800" dirty="0">
                <a:solidFill>
                  <a:srgbClr val="000000"/>
                </a:solidFill>
              </a:rPr>
              <a:t> /x” on each folder name that has spaces.</a:t>
            </a:r>
          </a:p>
          <a:p>
            <a:pPr lvl="1">
              <a:buChar char="u"/>
            </a:pPr>
            <a:r>
              <a:rPr lang="en-US" sz="1800" dirty="0">
                <a:solidFill>
                  <a:srgbClr val="000000"/>
                </a:solidFill>
              </a:rPr>
              <a:t>The /x switch shows a file’s short name when the long name doesn’t comply with 8.3 naming rules.</a:t>
            </a:r>
          </a:p>
        </p:txBody>
      </p:sp>
    </p:spTree>
    <p:extLst>
      <p:ext uri="{BB962C8B-B14F-4D97-AF65-F5344CB8AC3E}">
        <p14:creationId xmlns:p14="http://schemas.microsoft.com/office/powerpoint/2010/main" val="2280123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lvl="1" indent="0">
              <a:buNone/>
            </a:pPr>
            <a:endParaRPr lang="en-US" dirty="0"/>
          </a:p>
          <a:p>
            <a:pPr marL="0" lvl="1" indent="0">
              <a:buNone/>
            </a:pPr>
            <a:endParaRPr lang="en-US" dirty="0"/>
          </a:p>
        </p:txBody>
      </p:sp>
      <p:sp>
        <p:nvSpPr>
          <p:cNvPr id="6" name="Textplatzhalter 5">
            <a:extLst>
              <a:ext uri="{FF2B5EF4-FFF2-40B4-BE49-F238E27FC236}">
                <a16:creationId xmlns:a16="http://schemas.microsoft.com/office/drawing/2014/main" id="{F0F50A2C-5EE2-4718-8560-D21FBC8A337B}"/>
              </a:ext>
            </a:extLst>
          </p:cNvPr>
          <p:cNvSpPr>
            <a:spLocks noGrp="1"/>
          </p:cNvSpPr>
          <p:nvPr>
            <p:ph type="body" sz="quarter" idx="12"/>
          </p:nvPr>
        </p:nvSpPr>
        <p:spPr/>
        <p:txBody>
          <a:bodyPr/>
          <a:lstStyle/>
          <a:p>
            <a:r>
              <a:rPr lang="en-US" dirty="0"/>
              <a:t>Linux Shell</a:t>
            </a:r>
          </a:p>
        </p:txBody>
      </p:sp>
      <p:sp>
        <p:nvSpPr>
          <p:cNvPr id="3" name="Title 2"/>
          <p:cNvSpPr>
            <a:spLocks noGrp="1"/>
          </p:cNvSpPr>
          <p:nvPr>
            <p:ph type="title"/>
          </p:nvPr>
        </p:nvSpPr>
        <p:spPr/>
        <p:txBody>
          <a:bodyPr/>
          <a:lstStyle/>
          <a:p>
            <a:r>
              <a:rPr lang="en-US" dirty="0"/>
              <a:t>Lecture: Workflow Preparation</a:t>
            </a:r>
          </a:p>
        </p:txBody>
      </p:sp>
      <p:pic>
        <p:nvPicPr>
          <p:cNvPr id="4" name="Picture 3">
            <a:extLst>
              <a:ext uri="{FF2B5EF4-FFF2-40B4-BE49-F238E27FC236}">
                <a16:creationId xmlns:a16="http://schemas.microsoft.com/office/drawing/2014/main" id="{D19C249C-A73F-4158-B1F2-0208FA2E07D2}"/>
              </a:ext>
            </a:extLst>
          </p:cNvPr>
          <p:cNvPicPr>
            <a:picLocks noChangeAspect="1"/>
          </p:cNvPicPr>
          <p:nvPr/>
        </p:nvPicPr>
        <p:blipFill>
          <a:blip r:embed="rId3"/>
          <a:stretch>
            <a:fillRect/>
          </a:stretch>
        </p:blipFill>
        <p:spPr>
          <a:xfrm>
            <a:off x="2211875" y="1501450"/>
            <a:ext cx="7768250" cy="4226250"/>
          </a:xfrm>
          <a:prstGeom prst="rect">
            <a:avLst/>
          </a:prstGeom>
        </p:spPr>
      </p:pic>
    </p:spTree>
    <p:extLst>
      <p:ext uri="{BB962C8B-B14F-4D97-AF65-F5344CB8AC3E}">
        <p14:creationId xmlns:p14="http://schemas.microsoft.com/office/powerpoint/2010/main" val="1978862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r>
              <a:rPr lang="en-US" sz="2000" dirty="0" err="1"/>
              <a:t>VectorCAST</a:t>
            </a:r>
            <a:r>
              <a:rPr lang="en-US" sz="2000" dirty="0"/>
              <a:t> uses the same preprocess, compile and link commands that are used with your existing project. </a:t>
            </a:r>
          </a:p>
          <a:p>
            <a:pPr lvl="2"/>
            <a:r>
              <a:rPr lang="en-US" sz="2000" dirty="0"/>
              <a:t>Preprocess to expand macros</a:t>
            </a:r>
          </a:p>
          <a:p>
            <a:pPr lvl="2"/>
            <a:r>
              <a:rPr lang="en-US" sz="2000" dirty="0"/>
              <a:t>-I options</a:t>
            </a:r>
          </a:p>
          <a:p>
            <a:pPr lvl="2"/>
            <a:r>
              <a:rPr lang="en-US" sz="2000" dirty="0"/>
              <a:t>-D options</a:t>
            </a:r>
          </a:p>
          <a:p>
            <a:pPr lvl="2"/>
            <a:r>
              <a:rPr lang="en-US" sz="2000" dirty="0"/>
              <a:t>Optimizations</a:t>
            </a:r>
          </a:p>
          <a:p>
            <a:pPr lvl="2"/>
            <a:endParaRPr lang="en-US" sz="2000" dirty="0"/>
          </a:p>
          <a:p>
            <a:pPr marL="252000" lvl="2" indent="0">
              <a:buNone/>
            </a:pPr>
            <a:r>
              <a:rPr lang="en-US" sz="2000" dirty="0"/>
              <a:t>Two methods for collecting build information</a:t>
            </a:r>
          </a:p>
          <a:p>
            <a:pPr lvl="2"/>
            <a:r>
              <a:rPr lang="en-US" sz="2000" dirty="0"/>
              <a:t>Redirect the standard output to a file.</a:t>
            </a:r>
          </a:p>
          <a:p>
            <a:pPr lvl="3"/>
            <a:r>
              <a:rPr lang="en-US" sz="1800" dirty="0"/>
              <a:t>Some tools supply a build log</a:t>
            </a:r>
          </a:p>
          <a:p>
            <a:pPr lvl="2"/>
            <a:r>
              <a:rPr lang="en-US" sz="2000" dirty="0"/>
              <a:t>Use built-in </a:t>
            </a:r>
            <a:r>
              <a:rPr lang="en-US" sz="2000" dirty="0" err="1"/>
              <a:t>VectorCAST</a:t>
            </a:r>
            <a:r>
              <a:rPr lang="en-US" sz="2000" dirty="0"/>
              <a:t> “</a:t>
            </a:r>
            <a:r>
              <a:rPr lang="en-US" sz="2000" dirty="0" err="1"/>
              <a:t>vcshell</a:t>
            </a:r>
            <a:r>
              <a:rPr lang="en-US" sz="2000" dirty="0"/>
              <a:t>” command line utility.</a:t>
            </a:r>
          </a:p>
          <a:p>
            <a:pPr lvl="3"/>
            <a:r>
              <a:rPr lang="en-US" sz="1800" dirty="0"/>
              <a:t>Listens in the background during a normal build of your project and creates a database of the build commands, defines (-D), includes (-I), etc.</a:t>
            </a:r>
          </a:p>
          <a:p>
            <a:pPr lvl="3"/>
            <a:r>
              <a:rPr lang="en-US" sz="1800" dirty="0"/>
              <a:t>Commands to extract information from the database.</a:t>
            </a:r>
            <a:endParaRPr lang="en-US" sz="2000" dirty="0"/>
          </a:p>
          <a:p>
            <a:pPr lvl="3"/>
            <a:endParaRPr lang="en-US" dirty="0"/>
          </a:p>
          <a:p>
            <a:pPr lvl="3"/>
            <a:endParaRPr lang="en-US" dirty="0"/>
          </a:p>
        </p:txBody>
      </p:sp>
      <p:sp>
        <p:nvSpPr>
          <p:cNvPr id="2" name="Textplatzhalter 1">
            <a:extLst>
              <a:ext uri="{FF2B5EF4-FFF2-40B4-BE49-F238E27FC236}">
                <a16:creationId xmlns:a16="http://schemas.microsoft.com/office/drawing/2014/main" id="{5A0D986F-78F4-442B-8090-89DA28C04310}"/>
              </a:ext>
            </a:extLst>
          </p:cNvPr>
          <p:cNvSpPr>
            <a:spLocks noGrp="1"/>
          </p:cNvSpPr>
          <p:nvPr>
            <p:ph type="body" sz="quarter" idx="12"/>
          </p:nvPr>
        </p:nvSpPr>
        <p:spPr/>
        <p:txBody>
          <a:bodyPr/>
          <a:lstStyle/>
          <a:p>
            <a:r>
              <a:rPr lang="en-US" dirty="0"/>
              <a:t>Collecting Build Information</a:t>
            </a:r>
          </a:p>
        </p:txBody>
      </p:sp>
      <p:sp>
        <p:nvSpPr>
          <p:cNvPr id="3" name="Title 2"/>
          <p:cNvSpPr>
            <a:spLocks noGrp="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2665720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 name="Textplatzhalter 3"/>
          <p:cNvSpPr>
            <a:spLocks noGrp="1"/>
          </p:cNvSpPr>
          <p:nvPr>
            <p:ph type="body" sz="quarter" idx="12"/>
          </p:nvPr>
        </p:nvSpPr>
        <p:spPr/>
        <p:txBody>
          <a:bodyPr/>
          <a:lstStyle/>
          <a:p>
            <a:r>
              <a:rPr lang="en-US" dirty="0"/>
              <a:t>Your Local Sales Team</a:t>
            </a:r>
          </a:p>
        </p:txBody>
      </p:sp>
      <p:sp>
        <p:nvSpPr>
          <p:cNvPr id="109" name="Rectangle 10"/>
          <p:cNvSpPr>
            <a:spLocks noGrp="1" noChangeArrowheads="1"/>
          </p:cNvSpPr>
          <p:nvPr>
            <p:ph type="title"/>
          </p:nvPr>
        </p:nvSpPr>
        <p:spPr/>
        <p:txBody>
          <a:bodyPr/>
          <a:lstStyle/>
          <a:p>
            <a:r>
              <a:rPr lang="en-US"/>
              <a:t>Company Overview</a:t>
            </a:r>
            <a:endParaRPr lang="en-US" dirty="0"/>
          </a:p>
        </p:txBody>
      </p:sp>
      <p:sp>
        <p:nvSpPr>
          <p:cNvPr id="98" name="Rechteck 135">
            <a:extLst>
              <a:ext uri="{FF2B5EF4-FFF2-40B4-BE49-F238E27FC236}">
                <a16:creationId xmlns:a16="http://schemas.microsoft.com/office/drawing/2014/main" id="{AFE18D6C-ED4D-4AB9-AC78-58E3760042B3}"/>
              </a:ext>
            </a:extLst>
          </p:cNvPr>
          <p:cNvSpPr/>
          <p:nvPr/>
        </p:nvSpPr>
        <p:spPr bwMode="auto">
          <a:xfrm>
            <a:off x="665752" y="6567646"/>
            <a:ext cx="503869" cy="179953"/>
          </a:xfrm>
          <a:prstGeom prst="rect">
            <a:avLst/>
          </a:prstGeom>
          <a:solidFill>
            <a:srgbClr val="B1B6BA"/>
          </a:solidFill>
          <a:ln w="12700" cap="flat" cmpd="sng" algn="ctr">
            <a:noFill/>
            <a:prstDash val="solid"/>
            <a:round/>
            <a:headEnd type="none" w="med" len="med"/>
            <a:tailEnd type="none" w="med" len="med"/>
          </a:ln>
          <a:effectLst/>
          <a:extLst/>
        </p:spPr>
        <p:txBody>
          <a:bodyPr vert="horz" wrap="square" lIns="35991" tIns="35991" rIns="35991" bIns="35991" numCol="1" rtlCol="0" anchor="t" anchorCtr="0" compatLnSpc="1">
            <a:prstTxWarp prst="textNoShape">
              <a:avLst/>
            </a:prstTxWarp>
          </a:bodyPr>
          <a:lstStyle/>
          <a:p>
            <a:r>
              <a:rPr lang="en-US" sz="600" dirty="0">
                <a:solidFill>
                  <a:srgbClr val="000000"/>
                </a:solidFill>
              </a:rPr>
              <a:t>Foundation</a:t>
            </a:r>
            <a:endParaRPr lang="en-US" sz="600" dirty="0"/>
          </a:p>
        </p:txBody>
      </p:sp>
      <p:sp>
        <p:nvSpPr>
          <p:cNvPr id="2" name="TextBox 1">
            <a:extLst>
              <a:ext uri="{FF2B5EF4-FFF2-40B4-BE49-F238E27FC236}">
                <a16:creationId xmlns:a16="http://schemas.microsoft.com/office/drawing/2014/main" id="{4BE5277E-2DFB-4F90-8C58-6E65ED9F6345}"/>
              </a:ext>
            </a:extLst>
          </p:cNvPr>
          <p:cNvSpPr txBox="1"/>
          <p:nvPr/>
        </p:nvSpPr>
        <p:spPr>
          <a:xfrm>
            <a:off x="1169621" y="1791478"/>
            <a:ext cx="10157742" cy="348964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2400" dirty="0"/>
              <a:t>Sales Account </a:t>
            </a:r>
            <a:r>
              <a:rPr lang="en-US" sz="2400" dirty="0" err="1"/>
              <a:t>Mgr</a:t>
            </a:r>
            <a:r>
              <a:rPr lang="en-US" sz="2400" dirty="0"/>
              <a:t>:  </a:t>
            </a:r>
            <a:r>
              <a:rPr lang="en-US" sz="2000" i="1" dirty="0"/>
              <a:t>email_address@vector.com</a:t>
            </a:r>
            <a:endParaRPr lang="en-US" sz="2400" dirty="0"/>
          </a:p>
          <a:p>
            <a:pPr marL="285750" indent="-285750" algn="l">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Field Application Engineer:  </a:t>
            </a:r>
            <a:r>
              <a:rPr lang="en-US" sz="2800" dirty="0"/>
              <a:t> </a:t>
            </a:r>
            <a:r>
              <a:rPr lang="en-US" sz="2000" i="1" dirty="0"/>
              <a:t>email_address@vector.com</a:t>
            </a:r>
            <a:endParaRPr lang="en-US" sz="2000" dirty="0"/>
          </a:p>
          <a:p>
            <a:pPr marL="285750" indent="-285750" algn="l">
              <a:buFont typeface="Arial" panose="020B0604020202020204" pitchFamily="34" charset="0"/>
              <a:buChar char="•"/>
            </a:pPr>
            <a:endParaRPr lang="en-US" sz="2400" dirty="0"/>
          </a:p>
        </p:txBody>
      </p:sp>
    </p:spTree>
    <p:extLst>
      <p:ext uri="{BB962C8B-B14F-4D97-AF65-F5344CB8AC3E}">
        <p14:creationId xmlns:p14="http://schemas.microsoft.com/office/powerpoint/2010/main" val="224293428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35881037-0C23-42AA-ABB8-ECDA6C6369E8}"/>
              </a:ext>
            </a:extLst>
          </p:cNvPr>
          <p:cNvSpPr>
            <a:spLocks noGrp="1"/>
          </p:cNvSpPr>
          <p:nvPr>
            <p:ph type="body" sz="quarter" idx="12"/>
          </p:nvPr>
        </p:nvSpPr>
        <p:spPr/>
        <p:txBody>
          <a:bodyPr/>
          <a:lstStyle/>
          <a:p>
            <a:r>
              <a:rPr lang="en-US" dirty="0"/>
              <a:t>Redirect Standard Output</a:t>
            </a:r>
          </a:p>
        </p:txBody>
      </p:sp>
      <p:sp>
        <p:nvSpPr>
          <p:cNvPr id="2" name="Title 1"/>
          <p:cNvSpPr>
            <a:spLocks noGrp="1"/>
          </p:cNvSpPr>
          <p:nvPr>
            <p:ph type="title"/>
          </p:nvPr>
        </p:nvSpPr>
        <p:spPr/>
        <p:txBody>
          <a:bodyPr/>
          <a:lstStyle/>
          <a:p>
            <a:r>
              <a:rPr lang="en-US" dirty="0"/>
              <a:t>Lecture: Workflow Preparation</a:t>
            </a:r>
          </a:p>
        </p:txBody>
      </p:sp>
      <p:sp>
        <p:nvSpPr>
          <p:cNvPr id="34" name="Content Placeholder 3">
            <a:extLst>
              <a:ext uri="{FF2B5EF4-FFF2-40B4-BE49-F238E27FC236}">
                <a16:creationId xmlns:a16="http://schemas.microsoft.com/office/drawing/2014/main" id="{CBFA19B0-9ADA-4550-8263-7099C1E07E8B}"/>
              </a:ext>
            </a:extLst>
          </p:cNvPr>
          <p:cNvSpPr txBox="1">
            <a:spLocks/>
          </p:cNvSpPr>
          <p:nvPr/>
        </p:nvSpPr>
        <p:spPr>
          <a:xfrm>
            <a:off x="666000" y="1260000"/>
            <a:ext cx="10872000" cy="5220000"/>
          </a:xfrm>
          <a:prstGeom prst="rect">
            <a:avLst/>
          </a:prstGeom>
        </p:spPr>
        <p:txBody>
          <a:bodyPr>
            <a:normAutofit/>
          </a:bodyPr>
          <a:lst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lvl="0" fontAlgn="auto">
              <a:spcAft>
                <a:spcPts val="0"/>
              </a:spcAft>
            </a:pPr>
            <a:r>
              <a:rPr lang="en-US" sz="2400" dirty="0"/>
              <a:t>Standard output can be redirected from the command line using ‘&gt;’ </a:t>
            </a:r>
          </a:p>
          <a:p>
            <a:pPr lvl="2" fontAlgn="auto">
              <a:spcAft>
                <a:spcPts val="0"/>
              </a:spcAft>
            </a:pPr>
            <a:r>
              <a:rPr lang="en-US" sz="2000" dirty="0"/>
              <a:t>make generic &gt; build_log.txt</a:t>
            </a:r>
          </a:p>
          <a:p>
            <a:pPr lvl="3" fontAlgn="auto">
              <a:spcAft>
                <a:spcPts val="0"/>
              </a:spcAft>
            </a:pPr>
            <a:r>
              <a:rPr lang="en-US" sz="1800" dirty="0"/>
              <a:t>Redirects standard output to build_log.txt</a:t>
            </a:r>
          </a:p>
          <a:p>
            <a:pPr lvl="2" fontAlgn="auto">
              <a:spcAft>
                <a:spcPts val="0"/>
              </a:spcAft>
            </a:pPr>
            <a:r>
              <a:rPr lang="en-US" sz="2000" dirty="0"/>
              <a:t>make generic &gt;&gt; build_log.txt</a:t>
            </a:r>
          </a:p>
          <a:p>
            <a:pPr lvl="3" fontAlgn="auto">
              <a:spcAft>
                <a:spcPts val="0"/>
              </a:spcAft>
            </a:pPr>
            <a:r>
              <a:rPr lang="en-US" sz="1800" dirty="0"/>
              <a:t>Redirects standard output and appends to build_log.txt</a:t>
            </a:r>
          </a:p>
          <a:p>
            <a:pPr lvl="2" fontAlgn="auto">
              <a:spcAft>
                <a:spcPts val="0"/>
              </a:spcAft>
            </a:pPr>
            <a:r>
              <a:rPr lang="en-US" sz="2000" dirty="0"/>
              <a:t>make generic 1&gt; build_log.txt 2&gt;&amp;1</a:t>
            </a:r>
          </a:p>
          <a:p>
            <a:pPr lvl="3" fontAlgn="auto">
              <a:spcAft>
                <a:spcPts val="0"/>
              </a:spcAft>
            </a:pPr>
            <a:r>
              <a:rPr lang="en-US" sz="1800" dirty="0"/>
              <a:t>Standard output is redirected to build_log.txt identified by output 1</a:t>
            </a:r>
          </a:p>
          <a:p>
            <a:pPr lvl="3" fontAlgn="auto">
              <a:spcAft>
                <a:spcPts val="0"/>
              </a:spcAft>
            </a:pPr>
            <a:r>
              <a:rPr lang="en-US" sz="1800" dirty="0"/>
              <a:t>Standard error output (2) is redirected and appended to build_log.txt</a:t>
            </a:r>
          </a:p>
          <a:p>
            <a:pPr marL="252000" lvl="2" indent="0" fontAlgn="auto">
              <a:spcAft>
                <a:spcPts val="0"/>
              </a:spcAft>
              <a:buNone/>
            </a:pPr>
            <a:endParaRPr lang="en-US" sz="2000" dirty="0"/>
          </a:p>
          <a:p>
            <a:pPr lvl="3" fontAlgn="auto">
              <a:spcAft>
                <a:spcPts val="0"/>
              </a:spcAft>
            </a:pPr>
            <a:endParaRPr lang="en-US" dirty="0"/>
          </a:p>
          <a:p>
            <a:pPr lvl="3" fontAlgn="auto">
              <a:spcAft>
                <a:spcPts val="0"/>
              </a:spcAft>
            </a:pPr>
            <a:endParaRPr lang="en-US" dirty="0"/>
          </a:p>
        </p:txBody>
      </p:sp>
    </p:spTree>
    <p:extLst>
      <p:ext uri="{BB962C8B-B14F-4D97-AF65-F5344CB8AC3E}">
        <p14:creationId xmlns:p14="http://schemas.microsoft.com/office/powerpoint/2010/main" val="1902462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3"/>
          <p:cNvSpPr>
            <a:spLocks noGrp="1" noChangeArrowheads="1"/>
          </p:cNvSpPr>
          <p:nvPr>
            <p:ph sz="quarter" idx="13"/>
          </p:nvPr>
        </p:nvSpPr>
        <p:spPr/>
        <p:txBody>
          <a:bodyPr/>
          <a:lstStyle/>
          <a:p>
            <a:r>
              <a:rPr lang="en-US" sz="2000" dirty="0"/>
              <a:t>What is </a:t>
            </a:r>
            <a:r>
              <a:rPr lang="en-US" sz="2000" dirty="0" err="1"/>
              <a:t>vcshell</a:t>
            </a:r>
            <a:r>
              <a:rPr lang="en-US" sz="2000" dirty="0"/>
              <a:t>?</a:t>
            </a:r>
          </a:p>
          <a:p>
            <a:pPr lvl="2"/>
            <a:r>
              <a:rPr lang="en-US" sz="2000" dirty="0" err="1"/>
              <a:t>VectorCAST</a:t>
            </a:r>
            <a:r>
              <a:rPr lang="en-US" sz="2000" dirty="0"/>
              <a:t> command line utility</a:t>
            </a:r>
          </a:p>
          <a:p>
            <a:pPr lvl="2"/>
            <a:r>
              <a:rPr lang="en-US" sz="2000" dirty="0"/>
              <a:t>Records build commands by listening in the background during the application build process</a:t>
            </a:r>
          </a:p>
          <a:p>
            <a:pPr lvl="2"/>
            <a:r>
              <a:rPr lang="en-US" sz="2000" dirty="0"/>
              <a:t>Commands are stored in a database file</a:t>
            </a:r>
          </a:p>
          <a:p>
            <a:pPr lvl="3"/>
            <a:r>
              <a:rPr lang="en-US" sz="2000" dirty="0"/>
              <a:t>Default file name: </a:t>
            </a:r>
            <a:r>
              <a:rPr lang="en-US" sz="2000" dirty="0" err="1"/>
              <a:t>vcshell.db</a:t>
            </a:r>
            <a:endParaRPr lang="en-US" sz="2000" dirty="0"/>
          </a:p>
          <a:p>
            <a:pPr lvl="2"/>
            <a:r>
              <a:rPr lang="en-US" sz="2000" dirty="0"/>
              <a:t>File specific build commands, file listing, </a:t>
            </a:r>
            <a:r>
              <a:rPr lang="en-US" sz="2000" dirty="0" err="1"/>
              <a:t>etc</a:t>
            </a:r>
            <a:r>
              <a:rPr lang="en-US" sz="2000" dirty="0"/>
              <a:t> can be easily accessed by the command line utility “</a:t>
            </a:r>
            <a:r>
              <a:rPr lang="en-US" sz="2000" dirty="0" err="1"/>
              <a:t>vcdb</a:t>
            </a:r>
            <a:r>
              <a:rPr lang="en-US" sz="2000" dirty="0"/>
              <a:t>” (explained on next slide)</a:t>
            </a:r>
          </a:p>
          <a:p>
            <a:pPr lvl="2"/>
            <a:endParaRPr lang="en-US" sz="2000" dirty="0"/>
          </a:p>
          <a:p>
            <a:r>
              <a:rPr lang="en-US" sz="2400" dirty="0"/>
              <a:t>Example</a:t>
            </a:r>
          </a:p>
          <a:p>
            <a:pPr lvl="2"/>
            <a:r>
              <a:rPr lang="en-US" sz="1800" dirty="0"/>
              <a:t>%VECTORCAST_DIR%\</a:t>
            </a:r>
            <a:r>
              <a:rPr lang="en-US" sz="1800" dirty="0" err="1"/>
              <a:t>vcshell</a:t>
            </a:r>
            <a:r>
              <a:rPr lang="en-US" sz="1800" dirty="0"/>
              <a:t> --</a:t>
            </a:r>
            <a:r>
              <a:rPr lang="en-US" sz="1800" dirty="0" err="1"/>
              <a:t>vcbg</a:t>
            </a:r>
            <a:r>
              <a:rPr lang="en-US" sz="1800" dirty="0"/>
              <a:t> --echo --out=build_log.txt make generic</a:t>
            </a:r>
            <a:endParaRPr lang="en-US" sz="2400" dirty="0"/>
          </a:p>
          <a:p>
            <a:pPr lvl="3"/>
            <a:r>
              <a:rPr lang="en-US" sz="1600" dirty="0"/>
              <a:t>--</a:t>
            </a:r>
            <a:r>
              <a:rPr lang="en-US" sz="1600" dirty="0" err="1"/>
              <a:t>vcbg</a:t>
            </a:r>
            <a:r>
              <a:rPr lang="en-US" sz="1600" dirty="0"/>
              <a:t> is necessary to record commands</a:t>
            </a:r>
          </a:p>
          <a:p>
            <a:pPr lvl="3"/>
            <a:r>
              <a:rPr lang="en-US" sz="1600" dirty="0"/>
              <a:t>--echo (Optional) Output commands to a file</a:t>
            </a:r>
          </a:p>
          <a:p>
            <a:pPr lvl="4"/>
            <a:r>
              <a:rPr lang="en-US" sz="1600" dirty="0"/>
              <a:t>Default file name -&gt; </a:t>
            </a:r>
            <a:r>
              <a:rPr lang="en-US" sz="1600" dirty="0" err="1"/>
              <a:t>vecho.out</a:t>
            </a:r>
            <a:endParaRPr lang="en-US" sz="1600" dirty="0"/>
          </a:p>
          <a:p>
            <a:pPr lvl="3"/>
            <a:r>
              <a:rPr lang="en-US" sz="1600" dirty="0"/>
              <a:t>--out used in conjunction with --echo to change default file name</a:t>
            </a:r>
          </a:p>
        </p:txBody>
      </p:sp>
      <p:sp>
        <p:nvSpPr>
          <p:cNvPr id="2" name="Textplatzhalter 1">
            <a:extLst>
              <a:ext uri="{FF2B5EF4-FFF2-40B4-BE49-F238E27FC236}">
                <a16:creationId xmlns:a16="http://schemas.microsoft.com/office/drawing/2014/main" id="{C7E24928-E766-41D9-A8D2-ED58F1798799}"/>
              </a:ext>
            </a:extLst>
          </p:cNvPr>
          <p:cNvSpPr>
            <a:spLocks noGrp="1"/>
          </p:cNvSpPr>
          <p:nvPr>
            <p:ph type="body" sz="quarter" idx="12"/>
          </p:nvPr>
        </p:nvSpPr>
        <p:spPr/>
        <p:txBody>
          <a:bodyPr/>
          <a:lstStyle/>
          <a:p>
            <a:r>
              <a:rPr lang="en-US" dirty="0"/>
              <a:t>Creating a </a:t>
            </a:r>
            <a:r>
              <a:rPr lang="en-US" dirty="0" err="1"/>
              <a:t>vcshell</a:t>
            </a:r>
            <a:r>
              <a:rPr lang="en-US" dirty="0"/>
              <a:t> Database</a:t>
            </a:r>
          </a:p>
        </p:txBody>
      </p:sp>
      <p:sp>
        <p:nvSpPr>
          <p:cNvPr id="51202" name="Rectangle 2"/>
          <p:cNvSpPr>
            <a:spLocks noGrp="1" noChangeArrowheads="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392237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ED4C7718-EA91-4096-A670-54423E252ECE}"/>
              </a:ext>
            </a:extLst>
          </p:cNvPr>
          <p:cNvSpPr>
            <a:spLocks noGrp="1"/>
          </p:cNvSpPr>
          <p:nvPr>
            <p:ph sz="quarter" idx="14"/>
          </p:nvPr>
        </p:nvSpPr>
        <p:spPr/>
        <p:txBody>
          <a:bodyPr/>
          <a:lstStyle/>
          <a:p>
            <a:endParaRPr lang="en-US" dirty="0"/>
          </a:p>
          <a:p>
            <a:endParaRPr lang="en-US" dirty="0"/>
          </a:p>
        </p:txBody>
      </p:sp>
      <p:sp>
        <p:nvSpPr>
          <p:cNvPr id="5" name="Textplatzhalter 4">
            <a:extLst>
              <a:ext uri="{FF2B5EF4-FFF2-40B4-BE49-F238E27FC236}">
                <a16:creationId xmlns:a16="http://schemas.microsoft.com/office/drawing/2014/main" id="{C8DEAE4F-B42F-42A2-BE3A-D88C77DB1FE1}"/>
              </a:ext>
            </a:extLst>
          </p:cNvPr>
          <p:cNvSpPr>
            <a:spLocks noGrp="1"/>
          </p:cNvSpPr>
          <p:nvPr>
            <p:ph type="body" sz="quarter" idx="12"/>
          </p:nvPr>
        </p:nvSpPr>
        <p:spPr/>
        <p:txBody>
          <a:bodyPr/>
          <a:lstStyle/>
          <a:p>
            <a:r>
              <a:rPr lang="en-US" dirty="0"/>
              <a:t>Using </a:t>
            </a:r>
            <a:r>
              <a:rPr lang="en-US" dirty="0" err="1"/>
              <a:t>vcdb</a:t>
            </a:r>
            <a:r>
              <a:rPr lang="en-US" dirty="0"/>
              <a:t> Database Utility</a:t>
            </a:r>
          </a:p>
        </p:txBody>
      </p:sp>
      <p:sp>
        <p:nvSpPr>
          <p:cNvPr id="3" name="Title 2"/>
          <p:cNvSpPr>
            <a:spLocks noGrp="1"/>
          </p:cNvSpPr>
          <p:nvPr>
            <p:ph type="title"/>
          </p:nvPr>
        </p:nvSpPr>
        <p:spPr/>
        <p:txBody>
          <a:bodyPr/>
          <a:lstStyle/>
          <a:p>
            <a:r>
              <a:rPr lang="en-US" dirty="0"/>
              <a:t>Lecture: Workflow Preparation</a:t>
            </a:r>
          </a:p>
        </p:txBody>
      </p:sp>
      <p:sp>
        <p:nvSpPr>
          <p:cNvPr id="2" name="Content Placeholder 1">
            <a:extLst>
              <a:ext uri="{FF2B5EF4-FFF2-40B4-BE49-F238E27FC236}">
                <a16:creationId xmlns:a16="http://schemas.microsoft.com/office/drawing/2014/main" id="{90E4C489-C022-4BC8-9A06-B3988FFDCC65}"/>
              </a:ext>
            </a:extLst>
          </p:cNvPr>
          <p:cNvSpPr>
            <a:spLocks noGrp="1"/>
          </p:cNvSpPr>
          <p:nvPr>
            <p:ph sz="quarter" idx="13"/>
          </p:nvPr>
        </p:nvSpPr>
        <p:spPr>
          <a:xfrm>
            <a:off x="666000" y="1260000"/>
            <a:ext cx="10872000" cy="5220000"/>
          </a:xfrm>
        </p:spPr>
        <p:txBody>
          <a:bodyPr/>
          <a:lstStyle/>
          <a:p>
            <a:r>
              <a:rPr lang="en-US" sz="2000" dirty="0"/>
              <a:t>The “</a:t>
            </a:r>
            <a:r>
              <a:rPr lang="en-US" sz="2000" dirty="0" err="1"/>
              <a:t>vcdb</a:t>
            </a:r>
            <a:r>
              <a:rPr lang="en-US" sz="2000" dirty="0"/>
              <a:t>” utility is used to access commands and options recorded by </a:t>
            </a:r>
            <a:r>
              <a:rPr lang="en-US" sz="2000" dirty="0" err="1"/>
              <a:t>vcshell</a:t>
            </a:r>
            <a:r>
              <a:rPr lang="en-US" sz="2000" dirty="0"/>
              <a:t>.</a:t>
            </a:r>
          </a:p>
          <a:p>
            <a:pPr lvl="2"/>
            <a:r>
              <a:rPr lang="en-US" sz="2000" dirty="0"/>
              <a:t>Common database options and commands used with </a:t>
            </a:r>
            <a:r>
              <a:rPr lang="en-US" sz="2000" dirty="0" err="1"/>
              <a:t>vcdb</a:t>
            </a:r>
            <a:r>
              <a:rPr lang="en-US" sz="2000" dirty="0"/>
              <a:t>.</a:t>
            </a:r>
          </a:p>
          <a:p>
            <a:pPr lvl="3"/>
            <a:r>
              <a:rPr lang="en-US" sz="1800" dirty="0"/>
              <a:t>Command Verb (--</a:t>
            </a:r>
            <a:r>
              <a:rPr lang="en-US" sz="1800" dirty="0" err="1"/>
              <a:t>cmd</a:t>
            </a:r>
            <a:r>
              <a:rPr lang="en-US" sz="1800" dirty="0"/>
              <a:t>-verb=)</a:t>
            </a:r>
          </a:p>
          <a:p>
            <a:pPr lvl="4"/>
            <a:r>
              <a:rPr lang="en-US" sz="1800" dirty="0"/>
              <a:t>Compiler executable.</a:t>
            </a:r>
          </a:p>
          <a:p>
            <a:pPr lvl="4"/>
            <a:r>
              <a:rPr lang="en-US" sz="1800" dirty="0"/>
              <a:t>Required by some database commands.</a:t>
            </a:r>
          </a:p>
          <a:p>
            <a:pPr lvl="4"/>
            <a:r>
              <a:rPr lang="en-US" sz="1800" dirty="0"/>
              <a:t>To display all command verbs in the database use “</a:t>
            </a:r>
            <a:r>
              <a:rPr lang="en-US" sz="1800" dirty="0" err="1"/>
              <a:t>dumpverbs</a:t>
            </a:r>
            <a:r>
              <a:rPr lang="en-US" sz="1800" dirty="0"/>
              <a:t>” database command.</a:t>
            </a:r>
          </a:p>
          <a:p>
            <a:pPr lvl="3"/>
            <a:r>
              <a:rPr lang="en-US" sz="1800" dirty="0"/>
              <a:t>Compile Flag (--</a:t>
            </a:r>
            <a:r>
              <a:rPr lang="en-US" sz="1800" dirty="0" err="1"/>
              <a:t>cflag</a:t>
            </a:r>
            <a:r>
              <a:rPr lang="en-US" sz="1800" dirty="0"/>
              <a:t>=)</a:t>
            </a:r>
          </a:p>
          <a:p>
            <a:pPr lvl="4"/>
            <a:r>
              <a:rPr lang="en-US" sz="1800" dirty="0"/>
              <a:t>Compile flag used to compile application.</a:t>
            </a:r>
          </a:p>
          <a:p>
            <a:pPr lvl="3"/>
            <a:r>
              <a:rPr lang="en-US" sz="1800" dirty="0"/>
              <a:t>Output Flag (--</a:t>
            </a:r>
            <a:r>
              <a:rPr lang="en-US" sz="1800" dirty="0" err="1"/>
              <a:t>outputflag</a:t>
            </a:r>
            <a:r>
              <a:rPr lang="en-US" sz="1800" dirty="0"/>
              <a:t>=)</a:t>
            </a:r>
          </a:p>
          <a:p>
            <a:pPr lvl="4"/>
            <a:r>
              <a:rPr lang="en-US" sz="1800" dirty="0"/>
              <a:t>Primary output whether it is an executable, object file or preprocessed C code.</a:t>
            </a:r>
          </a:p>
          <a:p>
            <a:pPr lvl="3"/>
            <a:r>
              <a:rPr lang="en-US" sz="1800" dirty="0" err="1"/>
              <a:t>getcommand</a:t>
            </a:r>
            <a:endParaRPr lang="en-US" sz="1800" dirty="0"/>
          </a:p>
          <a:p>
            <a:pPr lvl="4"/>
            <a:r>
              <a:rPr lang="en-US" sz="1800" dirty="0"/>
              <a:t>Displays the full command of a specific file.</a:t>
            </a:r>
          </a:p>
          <a:p>
            <a:pPr lvl="3"/>
            <a:r>
              <a:rPr lang="en-US" sz="1800" dirty="0" err="1"/>
              <a:t>getppoptions</a:t>
            </a:r>
            <a:endParaRPr lang="en-US" sz="1800" dirty="0"/>
          </a:p>
          <a:p>
            <a:pPr lvl="4"/>
            <a:r>
              <a:rPr lang="en-US" sz="1800" dirty="0"/>
              <a:t>Displays preprocessor flags.</a:t>
            </a:r>
          </a:p>
          <a:p>
            <a:pPr lvl="3"/>
            <a:r>
              <a:rPr lang="en-US" sz="1800" dirty="0" err="1"/>
              <a:t>getfiles</a:t>
            </a:r>
            <a:endParaRPr lang="en-US" sz="1800" dirty="0"/>
          </a:p>
          <a:p>
            <a:pPr lvl="4"/>
            <a:r>
              <a:rPr lang="en-US" sz="1800" dirty="0"/>
              <a:t>Lists all recorded files in the database</a:t>
            </a:r>
            <a:endParaRPr lang="en-US" dirty="0"/>
          </a:p>
        </p:txBody>
      </p:sp>
    </p:spTree>
    <p:extLst>
      <p:ext uri="{BB962C8B-B14F-4D97-AF65-F5344CB8AC3E}">
        <p14:creationId xmlns:p14="http://schemas.microsoft.com/office/powerpoint/2010/main" val="2907650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r>
              <a:rPr lang="en-US" sz="1800" dirty="0" err="1"/>
              <a:t>vcdb</a:t>
            </a:r>
            <a:r>
              <a:rPr lang="en-US" sz="1800" dirty="0"/>
              <a:t> </a:t>
            </a:r>
            <a:r>
              <a:rPr lang="en-US" sz="1800" dirty="0" err="1"/>
              <a:t>dumpverbs</a:t>
            </a:r>
            <a:endParaRPr lang="en-US" sz="1800" dirty="0"/>
          </a:p>
          <a:p>
            <a:pPr lvl="3"/>
            <a:r>
              <a:rPr lang="en-US" sz="1600" dirty="0"/>
              <a:t>Dump all verbs used during the build</a:t>
            </a:r>
          </a:p>
          <a:p>
            <a:pPr lvl="1"/>
            <a:r>
              <a:rPr lang="en-US" sz="1800" dirty="0" err="1"/>
              <a:t>vcdb</a:t>
            </a:r>
            <a:r>
              <a:rPr lang="en-US" sz="1800" dirty="0"/>
              <a:t> –cmd-verb=gcc.exe </a:t>
            </a:r>
            <a:r>
              <a:rPr lang="en-US" sz="1800" dirty="0" err="1"/>
              <a:t>dumpcommands</a:t>
            </a:r>
            <a:endParaRPr lang="en-US" sz="1800" dirty="0"/>
          </a:p>
          <a:p>
            <a:pPr lvl="3"/>
            <a:r>
              <a:rPr lang="en-US" sz="1600" dirty="0"/>
              <a:t>Dump all commands used </a:t>
            </a:r>
            <a:r>
              <a:rPr lang="en-US" sz="1600" dirty="0" err="1"/>
              <a:t>durning</a:t>
            </a:r>
            <a:r>
              <a:rPr lang="en-US" sz="1600" dirty="0"/>
              <a:t> </a:t>
            </a:r>
            <a:r>
              <a:rPr lang="en-US" sz="1600" dirty="0" err="1"/>
              <a:t>buld</a:t>
            </a:r>
            <a:r>
              <a:rPr lang="en-US" sz="1600" dirty="0"/>
              <a:t>.</a:t>
            </a:r>
          </a:p>
          <a:p>
            <a:pPr lvl="1"/>
            <a:r>
              <a:rPr lang="en-US" sz="1800" dirty="0" err="1"/>
              <a:t>vcdb</a:t>
            </a:r>
            <a:r>
              <a:rPr lang="en-US" sz="1800" dirty="0"/>
              <a:t> --cmd-verb=gcc.exe --file=</a:t>
            </a:r>
            <a:r>
              <a:rPr lang="en-US" sz="1800" dirty="0" err="1"/>
              <a:t>lapi.c</a:t>
            </a:r>
            <a:r>
              <a:rPr lang="en-US" sz="1800" dirty="0"/>
              <a:t> </a:t>
            </a:r>
            <a:r>
              <a:rPr lang="en-US" sz="1800" dirty="0" err="1"/>
              <a:t>getcommand</a:t>
            </a:r>
            <a:endParaRPr lang="en-US" sz="1800" dirty="0"/>
          </a:p>
          <a:p>
            <a:pPr lvl="3"/>
            <a:r>
              <a:rPr lang="en-US" sz="1600" dirty="0"/>
              <a:t>Returns the compile command for a specific file.</a:t>
            </a:r>
          </a:p>
          <a:p>
            <a:pPr lvl="1"/>
            <a:r>
              <a:rPr lang="en-US" sz="1800" dirty="0" err="1"/>
              <a:t>vcdb</a:t>
            </a:r>
            <a:r>
              <a:rPr lang="en-US" sz="1800" dirty="0"/>
              <a:t> --cmd-verb=gcc.exe --</a:t>
            </a:r>
            <a:r>
              <a:rPr lang="en-US" sz="1800" dirty="0" err="1"/>
              <a:t>cflag</a:t>
            </a:r>
            <a:r>
              <a:rPr lang="en-US" sz="1800" dirty="0"/>
              <a:t>=-c --</a:t>
            </a:r>
            <a:r>
              <a:rPr lang="en-US" sz="1800" dirty="0" err="1"/>
              <a:t>outputflag</a:t>
            </a:r>
            <a:r>
              <a:rPr lang="en-US" sz="1800" dirty="0"/>
              <a:t>=-o  </a:t>
            </a:r>
            <a:r>
              <a:rPr lang="en-US" sz="1800" dirty="0" err="1"/>
              <a:t>getapps</a:t>
            </a:r>
            <a:endParaRPr lang="en-US" sz="1800" dirty="0"/>
          </a:p>
          <a:p>
            <a:pPr lvl="3"/>
            <a:r>
              <a:rPr lang="en-US" sz="1600" dirty="0"/>
              <a:t>Returns a list of the application output files.</a:t>
            </a:r>
          </a:p>
        </p:txBody>
      </p:sp>
      <p:sp>
        <p:nvSpPr>
          <p:cNvPr id="4" name="Textplatzhalter 3">
            <a:extLst>
              <a:ext uri="{FF2B5EF4-FFF2-40B4-BE49-F238E27FC236}">
                <a16:creationId xmlns:a16="http://schemas.microsoft.com/office/drawing/2014/main" id="{4187AF29-B034-4E13-82D8-C03C32F05C6C}"/>
              </a:ext>
            </a:extLst>
          </p:cNvPr>
          <p:cNvSpPr>
            <a:spLocks noGrp="1"/>
          </p:cNvSpPr>
          <p:nvPr>
            <p:ph type="body" sz="quarter" idx="12"/>
          </p:nvPr>
        </p:nvSpPr>
        <p:spPr/>
        <p:txBody>
          <a:bodyPr/>
          <a:lstStyle/>
          <a:p>
            <a:r>
              <a:rPr lang="en-US" dirty="0" err="1"/>
              <a:t>vcdb</a:t>
            </a:r>
            <a:r>
              <a:rPr lang="en-US" dirty="0"/>
              <a:t> examples</a:t>
            </a:r>
          </a:p>
        </p:txBody>
      </p:sp>
      <p:sp>
        <p:nvSpPr>
          <p:cNvPr id="3" name="Title 2"/>
          <p:cNvSpPr>
            <a:spLocks noGrp="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13166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solidFill>
                  <a:srgbClr val="B70032"/>
                </a:solidFill>
                <a:hlinkClick r:id="" action="ppaction://customshow?id=24"/>
              </a:rPr>
              <a:t>Link to Lab:  Workflow Preparation</a:t>
            </a:r>
            <a:endParaRPr lang="en-US" dirty="0">
              <a:solidFill>
                <a:srgbClr val="B70032"/>
              </a:solidFill>
              <a:hlinkClick r:id="" action="ppaction://noaction">
                <a:extLst>
                  <a:ext uri="{A12FA001-AC4F-418D-AE19-62706E023703}">
                    <ahyp:hlinkClr xmlns:ahyp="http://schemas.microsoft.com/office/drawing/2018/hyperlinkcolor" val="tx"/>
                  </a:ext>
                </a:extLst>
              </a:hlinkClick>
            </a:endParaRP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7ED5BE37-67F5-4A9A-B539-4940B54BD081}"/>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3916F4E-201C-41B9-AF6B-AA53AC51F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0093953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22F83E0-46E0-4981-B3B6-8698D72E4270}"/>
              </a:ext>
            </a:extLst>
          </p:cNvPr>
          <p:cNvSpPr>
            <a:spLocks noGrp="1"/>
          </p:cNvSpPr>
          <p:nvPr>
            <p:ph type="body" sz="quarter" idx="12"/>
          </p:nvPr>
        </p:nvSpPr>
        <p:spPr/>
        <p:txBody>
          <a:bodyPr/>
          <a:lstStyle/>
          <a:p>
            <a:r>
              <a:rPr lang="en-US" dirty="0"/>
              <a:t>Quiz:  Where should the </a:t>
            </a:r>
            <a:r>
              <a:rPr lang="en-US" dirty="0" err="1"/>
              <a:t>VectorCAST</a:t>
            </a:r>
            <a:r>
              <a:rPr lang="en-US" dirty="0"/>
              <a:t> working folder be located?</a:t>
            </a:r>
          </a:p>
        </p:txBody>
      </p:sp>
      <p:sp>
        <p:nvSpPr>
          <p:cNvPr id="4" name="Title 3"/>
          <p:cNvSpPr>
            <a:spLocks noGrp="1"/>
          </p:cNvSpPr>
          <p:nvPr>
            <p:ph type="title"/>
          </p:nvPr>
        </p:nvSpPr>
        <p:spPr/>
        <p:txBody>
          <a:bodyPr>
            <a:normAutofit/>
          </a:bodyPr>
          <a:lstStyle/>
          <a:p>
            <a:r>
              <a:rPr lang="en-US" dirty="0"/>
              <a:t>Lecture: Workflow Preparation</a:t>
            </a:r>
          </a:p>
        </p:txBody>
      </p:sp>
      <p:sp>
        <p:nvSpPr>
          <p:cNvPr id="5" name="Action Button: Custom 4">
            <a:hlinkClick r:id="" action="ppaction://macro?name=Wrong" highlightClick="1"/>
          </p:cNvPr>
          <p:cNvSpPr/>
          <p:nvPr/>
        </p:nvSpPr>
        <p:spPr>
          <a:xfrm>
            <a:off x="2543176" y="16144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Correct" highlightClick="1"/>
          </p:cNvPr>
          <p:cNvSpPr/>
          <p:nvPr/>
        </p:nvSpPr>
        <p:spPr>
          <a:xfrm>
            <a:off x="2543176" y="2405064"/>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10" name="TextBox 9"/>
          <p:cNvSpPr txBox="1"/>
          <p:nvPr/>
        </p:nvSpPr>
        <p:spPr>
          <a:xfrm>
            <a:off x="3543301" y="1659266"/>
            <a:ext cx="6621465" cy="461665"/>
          </a:xfrm>
          <a:prstGeom prst="rect">
            <a:avLst/>
          </a:prstGeom>
          <a:noFill/>
        </p:spPr>
        <p:txBody>
          <a:bodyPr wrap="square" rtlCol="0">
            <a:spAutoFit/>
          </a:bodyPr>
          <a:lstStyle/>
          <a:p>
            <a:r>
              <a:rPr lang="en-US" sz="2400" dirty="0"/>
              <a:t>Anywhere on the hard drive.</a:t>
            </a:r>
          </a:p>
        </p:txBody>
      </p:sp>
      <p:sp>
        <p:nvSpPr>
          <p:cNvPr id="11" name="TextBox 10"/>
          <p:cNvSpPr txBox="1"/>
          <p:nvPr/>
        </p:nvSpPr>
        <p:spPr>
          <a:xfrm>
            <a:off x="3543297" y="3310266"/>
            <a:ext cx="6621466" cy="461665"/>
          </a:xfrm>
          <a:prstGeom prst="rect">
            <a:avLst/>
          </a:prstGeom>
          <a:noFill/>
        </p:spPr>
        <p:txBody>
          <a:bodyPr wrap="square" rtlCol="0">
            <a:spAutoFit/>
          </a:bodyPr>
          <a:lstStyle/>
          <a:p>
            <a:r>
              <a:rPr lang="en-US" sz="2400" dirty="0"/>
              <a:t>In “My Documents” folder</a:t>
            </a:r>
          </a:p>
        </p:txBody>
      </p:sp>
      <p:sp>
        <p:nvSpPr>
          <p:cNvPr id="12" name="TextBox 11"/>
          <p:cNvSpPr txBox="1"/>
          <p:nvPr/>
        </p:nvSpPr>
        <p:spPr>
          <a:xfrm>
            <a:off x="3543301" y="2462541"/>
            <a:ext cx="6115051" cy="461665"/>
          </a:xfrm>
          <a:prstGeom prst="rect">
            <a:avLst/>
          </a:prstGeom>
          <a:noFill/>
        </p:spPr>
        <p:txBody>
          <a:bodyPr wrap="square" rtlCol="0">
            <a:spAutoFit/>
          </a:bodyPr>
          <a:lstStyle/>
          <a:p>
            <a:r>
              <a:rPr lang="en-US" sz="2400" dirty="0"/>
              <a:t>Relative to the code under test</a:t>
            </a:r>
          </a:p>
        </p:txBody>
      </p:sp>
    </p:spTree>
    <p:extLst>
      <p:ext uri="{BB962C8B-B14F-4D97-AF65-F5344CB8AC3E}">
        <p14:creationId xmlns:p14="http://schemas.microsoft.com/office/powerpoint/2010/main" val="4257708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B0792A4-A137-465E-B810-0D8EEDD6A4F9}"/>
              </a:ext>
            </a:extLst>
          </p:cNvPr>
          <p:cNvSpPr>
            <a:spLocks noGrp="1"/>
          </p:cNvSpPr>
          <p:nvPr>
            <p:ph type="body" sz="quarter" idx="12"/>
          </p:nvPr>
        </p:nvSpPr>
        <p:spPr>
          <a:xfrm>
            <a:off x="666000" y="630000"/>
            <a:ext cx="9887700" cy="324000"/>
          </a:xfrm>
        </p:spPr>
        <p:txBody>
          <a:bodyPr/>
          <a:lstStyle/>
          <a:p>
            <a:r>
              <a:rPr lang="en-US" dirty="0"/>
              <a:t>If spaces exist in a file path that </a:t>
            </a:r>
            <a:r>
              <a:rPr lang="en-US" dirty="0" err="1"/>
              <a:t>VectorCAST</a:t>
            </a:r>
            <a:r>
              <a:rPr lang="en-US" dirty="0"/>
              <a:t> uses, what should be done?</a:t>
            </a:r>
          </a:p>
        </p:txBody>
      </p:sp>
      <p:sp>
        <p:nvSpPr>
          <p:cNvPr id="4" name="Title 3"/>
          <p:cNvSpPr>
            <a:spLocks noGrp="1"/>
          </p:cNvSpPr>
          <p:nvPr>
            <p:ph type="title"/>
          </p:nvPr>
        </p:nvSpPr>
        <p:spPr/>
        <p:txBody>
          <a:bodyPr>
            <a:normAutofit/>
          </a:bodyPr>
          <a:lstStyle/>
          <a:p>
            <a:r>
              <a:rPr lang="en-US" dirty="0"/>
              <a:t>Lecture: Workflow Preparation</a:t>
            </a:r>
          </a:p>
        </p:txBody>
      </p:sp>
      <p:sp>
        <p:nvSpPr>
          <p:cNvPr id="5" name="Action Button: Custom 4">
            <a:hlinkClick r:id="" action="ppaction://macro?name=Wrong" highlightClick="1"/>
          </p:cNvPr>
          <p:cNvSpPr/>
          <p:nvPr/>
        </p:nvSpPr>
        <p:spPr>
          <a:xfrm>
            <a:off x="2543176" y="16144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Correct" highlightClick="1"/>
          </p:cNvPr>
          <p:cNvSpPr/>
          <p:nvPr/>
        </p:nvSpPr>
        <p:spPr>
          <a:xfrm>
            <a:off x="2543176" y="2405064"/>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10" name="TextBox 9"/>
          <p:cNvSpPr txBox="1"/>
          <p:nvPr/>
        </p:nvSpPr>
        <p:spPr>
          <a:xfrm>
            <a:off x="3543301" y="1659266"/>
            <a:ext cx="6115051" cy="461665"/>
          </a:xfrm>
          <a:prstGeom prst="rect">
            <a:avLst/>
          </a:prstGeom>
          <a:noFill/>
        </p:spPr>
        <p:txBody>
          <a:bodyPr wrap="square" rtlCol="0">
            <a:spAutoFit/>
          </a:bodyPr>
          <a:lstStyle/>
          <a:p>
            <a:r>
              <a:rPr lang="en-US" sz="2400" dirty="0"/>
              <a:t>Nothing</a:t>
            </a:r>
          </a:p>
        </p:txBody>
      </p:sp>
      <p:sp>
        <p:nvSpPr>
          <p:cNvPr id="11" name="TextBox 10"/>
          <p:cNvSpPr txBox="1"/>
          <p:nvPr/>
        </p:nvSpPr>
        <p:spPr>
          <a:xfrm>
            <a:off x="3543300" y="3310266"/>
            <a:ext cx="6115051" cy="461665"/>
          </a:xfrm>
          <a:prstGeom prst="rect">
            <a:avLst/>
          </a:prstGeom>
          <a:noFill/>
        </p:spPr>
        <p:txBody>
          <a:bodyPr wrap="square" rtlCol="0">
            <a:spAutoFit/>
          </a:bodyPr>
          <a:lstStyle/>
          <a:p>
            <a:r>
              <a:rPr lang="en-US" sz="2400" dirty="0"/>
              <a:t>Use DOS 8.3 File Name format</a:t>
            </a:r>
          </a:p>
        </p:txBody>
      </p:sp>
      <p:sp>
        <p:nvSpPr>
          <p:cNvPr id="12" name="TextBox 11"/>
          <p:cNvSpPr txBox="1"/>
          <p:nvPr/>
        </p:nvSpPr>
        <p:spPr>
          <a:xfrm>
            <a:off x="3543301" y="2462541"/>
            <a:ext cx="6115051" cy="461665"/>
          </a:xfrm>
          <a:prstGeom prst="rect">
            <a:avLst/>
          </a:prstGeom>
          <a:noFill/>
        </p:spPr>
        <p:txBody>
          <a:bodyPr wrap="square" rtlCol="0">
            <a:spAutoFit/>
          </a:bodyPr>
          <a:lstStyle/>
          <a:p>
            <a:r>
              <a:rPr lang="en-US" sz="2400" dirty="0"/>
              <a:t>Change the folder names with spaces</a:t>
            </a:r>
          </a:p>
        </p:txBody>
      </p:sp>
    </p:spTree>
    <p:extLst>
      <p:ext uri="{BB962C8B-B14F-4D97-AF65-F5344CB8AC3E}">
        <p14:creationId xmlns:p14="http://schemas.microsoft.com/office/powerpoint/2010/main" val="13863454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Unit Test Workflow</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B468D088-6134-4330-8379-C700923E1BC8}"/>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178ABF40-E3C2-4E66-AE18-8B73C1DBD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088813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buChar char="u"/>
            </a:pPr>
            <a:r>
              <a:rPr lang="en-US" dirty="0"/>
              <a:t>Template Unit Test Environment</a:t>
            </a:r>
          </a:p>
          <a:p>
            <a:pPr lvl="1"/>
            <a:r>
              <a:rPr lang="en-US" dirty="0"/>
              <a:t>Create a </a:t>
            </a:r>
            <a:r>
              <a:rPr lang="en-US" dirty="0" err="1"/>
              <a:t>VectorCAST</a:t>
            </a:r>
            <a:r>
              <a:rPr lang="en-US" dirty="0"/>
              <a:t> Project based off of template environment</a:t>
            </a:r>
          </a:p>
          <a:p>
            <a:pPr lvl="1"/>
            <a:r>
              <a:rPr lang="en-US" dirty="0"/>
              <a:t>Promote/demote configuration settings</a:t>
            </a:r>
          </a:p>
          <a:p>
            <a:pPr lvl="1"/>
            <a:endParaRPr lang="en-US" dirty="0"/>
          </a:p>
          <a:p>
            <a:pPr lvl="1"/>
            <a:endParaRPr lang="en-US" dirty="0"/>
          </a:p>
        </p:txBody>
      </p:sp>
      <p:sp>
        <p:nvSpPr>
          <p:cNvPr id="2" name="Textplatzhalter 1">
            <a:extLst>
              <a:ext uri="{FF2B5EF4-FFF2-40B4-BE49-F238E27FC236}">
                <a16:creationId xmlns:a16="http://schemas.microsoft.com/office/drawing/2014/main" id="{A6BDFB74-6107-4DC0-A800-0B66D68A6DE5}"/>
              </a:ext>
            </a:extLst>
          </p:cNvPr>
          <p:cNvSpPr>
            <a:spLocks noGrp="1"/>
          </p:cNvSpPr>
          <p:nvPr>
            <p:ph type="body" sz="quarter" idx="12"/>
          </p:nvPr>
        </p:nvSpPr>
        <p:spPr/>
        <p:txBody>
          <a:bodyPr/>
          <a:lstStyle/>
          <a:p>
            <a:r>
              <a:rPr lang="en-US" dirty="0"/>
              <a:t>Unit Test Workflow Overview</a:t>
            </a:r>
          </a:p>
        </p:txBody>
      </p:sp>
      <p:sp>
        <p:nvSpPr>
          <p:cNvPr id="3" name="Title 2"/>
          <p:cNvSpPr>
            <a:spLocks noGrp="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29119976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Rectangle 5"/>
          <p:cNvSpPr>
            <a:spLocks noGrp="1" noChangeArrowheads="1"/>
          </p:cNvSpPr>
          <p:nvPr>
            <p:ph sz="quarter" idx="13"/>
          </p:nvPr>
        </p:nvSpPr>
        <p:spPr/>
        <p:txBody>
          <a:bodyPr/>
          <a:lstStyle/>
          <a:p>
            <a:r>
              <a:rPr lang="en-US" dirty="0"/>
              <a:t>Create a stand-alone unit test environment</a:t>
            </a:r>
          </a:p>
          <a:p>
            <a:pPr lvl="2"/>
            <a:r>
              <a:rPr lang="en-US" dirty="0"/>
              <a:t>Start off with a relatively “simple” file</a:t>
            </a:r>
          </a:p>
          <a:p>
            <a:pPr lvl="3"/>
            <a:endParaRPr lang="en-US" dirty="0"/>
          </a:p>
          <a:p>
            <a:pPr lvl="1">
              <a:buNone/>
            </a:pPr>
            <a:r>
              <a:rPr lang="en-US" dirty="0"/>
              <a:t>Mitigate as many outside influences as possible</a:t>
            </a:r>
          </a:p>
          <a:p>
            <a:pPr lvl="2"/>
            <a:r>
              <a:rPr lang="en-US" dirty="0" err="1"/>
              <a:t>VectorCAST</a:t>
            </a:r>
            <a:r>
              <a:rPr lang="en-US" dirty="0"/>
              <a:t> Project Manager </a:t>
            </a:r>
          </a:p>
          <a:p>
            <a:pPr lvl="1">
              <a:buNone/>
            </a:pPr>
            <a:endParaRPr lang="en-US" dirty="0"/>
          </a:p>
          <a:p>
            <a:pPr lvl="1">
              <a:buNone/>
            </a:pPr>
            <a:r>
              <a:rPr lang="en-US" dirty="0"/>
              <a:t>Runtime Support Package (RSP) development</a:t>
            </a:r>
          </a:p>
          <a:p>
            <a:pPr lvl="2"/>
            <a:r>
              <a:rPr lang="en-US" dirty="0"/>
              <a:t>Ensure that </a:t>
            </a:r>
            <a:r>
              <a:rPr lang="en-US" dirty="0" err="1"/>
              <a:t>VectorCAST</a:t>
            </a:r>
            <a:r>
              <a:rPr lang="en-US" dirty="0"/>
              <a:t> can:</a:t>
            </a:r>
          </a:p>
          <a:p>
            <a:pPr lvl="3"/>
            <a:r>
              <a:rPr lang="en-US" dirty="0"/>
              <a:t>Load instrumented code on the target</a:t>
            </a:r>
          </a:p>
          <a:p>
            <a:pPr lvl="3"/>
            <a:r>
              <a:rPr lang="en-US" dirty="0"/>
              <a:t>Receive </a:t>
            </a:r>
            <a:r>
              <a:rPr lang="en-US" dirty="0" err="1"/>
              <a:t>comverage</a:t>
            </a:r>
            <a:r>
              <a:rPr lang="en-US" dirty="0"/>
              <a:t> information from target</a:t>
            </a:r>
          </a:p>
          <a:p>
            <a:pPr lvl="3"/>
            <a:r>
              <a:rPr lang="en-US" dirty="0"/>
              <a:t>Target can be a simulator</a:t>
            </a:r>
          </a:p>
          <a:p>
            <a:pPr lvl="1">
              <a:buNone/>
            </a:pPr>
            <a:r>
              <a:rPr lang="en-US" dirty="0"/>
              <a:t>Support files</a:t>
            </a:r>
          </a:p>
          <a:p>
            <a:pPr lvl="2"/>
            <a:r>
              <a:rPr lang="en-US" dirty="0"/>
              <a:t>Directory containing supplementary files</a:t>
            </a:r>
          </a:p>
          <a:p>
            <a:pPr lvl="3"/>
            <a:r>
              <a:rPr lang="en-US" dirty="0"/>
              <a:t>Custom linker files</a:t>
            </a:r>
          </a:p>
          <a:p>
            <a:pPr lvl="3"/>
            <a:r>
              <a:rPr lang="en-US" dirty="0" err="1"/>
              <a:t>Intrisics</a:t>
            </a:r>
            <a:endParaRPr lang="en-US" dirty="0"/>
          </a:p>
          <a:p>
            <a:pPr lvl="3"/>
            <a:r>
              <a:rPr lang="en-US" dirty="0"/>
              <a:t>Start-up scripts</a:t>
            </a:r>
          </a:p>
          <a:p>
            <a:pPr lvl="1">
              <a:buNone/>
            </a:pPr>
            <a:r>
              <a:rPr lang="en-US" dirty="0"/>
              <a:t>Create a </a:t>
            </a:r>
            <a:r>
              <a:rPr lang="en-US" dirty="0" err="1"/>
              <a:t>VectorCAST</a:t>
            </a:r>
            <a:r>
              <a:rPr lang="en-US" dirty="0"/>
              <a:t> Project based off of template environment</a:t>
            </a:r>
          </a:p>
          <a:p>
            <a:pPr lvl="2"/>
            <a:r>
              <a:rPr lang="en-US" dirty="0"/>
              <a:t>Import compiler and RSP settings using the template environment’s CCAST_.CFG</a:t>
            </a:r>
          </a:p>
        </p:txBody>
      </p:sp>
      <p:sp>
        <p:nvSpPr>
          <p:cNvPr id="2" name="Textplatzhalter 1">
            <a:extLst>
              <a:ext uri="{FF2B5EF4-FFF2-40B4-BE49-F238E27FC236}">
                <a16:creationId xmlns:a16="http://schemas.microsoft.com/office/drawing/2014/main" id="{BF74CC9B-3B6C-4766-947E-04E75C62EED6}"/>
              </a:ext>
            </a:extLst>
          </p:cNvPr>
          <p:cNvSpPr>
            <a:spLocks noGrp="1"/>
          </p:cNvSpPr>
          <p:nvPr>
            <p:ph type="body" sz="quarter" idx="12"/>
          </p:nvPr>
        </p:nvSpPr>
        <p:spPr/>
        <p:txBody>
          <a:bodyPr/>
          <a:lstStyle/>
          <a:p>
            <a:r>
              <a:rPr lang="en-US" dirty="0"/>
              <a:t>Template Unit Test Environment</a:t>
            </a:r>
          </a:p>
        </p:txBody>
      </p:sp>
      <p:sp>
        <p:nvSpPr>
          <p:cNvPr id="72706" name="Rectangle 4"/>
          <p:cNvSpPr>
            <a:spLocks noGrp="1" noChangeArrowheads="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1233625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F5B5CA7-537F-4C02-9ED7-3A8A0B7C7F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6793" y="4066882"/>
            <a:ext cx="3229361" cy="2422021"/>
          </a:xfrm>
          <a:prstGeom prst="rect">
            <a:avLst/>
          </a:prstGeom>
        </p:spPr>
      </p:pic>
      <p:sp>
        <p:nvSpPr>
          <p:cNvPr id="5" name="Text Placeholder 4">
            <a:extLst>
              <a:ext uri="{FF2B5EF4-FFF2-40B4-BE49-F238E27FC236}">
                <a16:creationId xmlns:a16="http://schemas.microsoft.com/office/drawing/2014/main" id="{DC11660B-495E-43AB-9218-A52719FFA146}"/>
              </a:ext>
            </a:extLst>
          </p:cNvPr>
          <p:cNvSpPr>
            <a:spLocks noGrp="1"/>
          </p:cNvSpPr>
          <p:nvPr>
            <p:ph type="body" sz="quarter" idx="12"/>
          </p:nvPr>
        </p:nvSpPr>
        <p:spPr>
          <a:xfrm>
            <a:off x="667992" y="631694"/>
            <a:ext cx="8942492" cy="323682"/>
          </a:xfrm>
        </p:spPr>
        <p:txBody>
          <a:bodyPr/>
          <a:lstStyle/>
          <a:p>
            <a:r>
              <a:rPr lang="en-US" dirty="0"/>
              <a:t>Industries</a:t>
            </a:r>
          </a:p>
        </p:txBody>
      </p:sp>
      <p:sp>
        <p:nvSpPr>
          <p:cNvPr id="4" name="Title 3">
            <a:extLst>
              <a:ext uri="{FF2B5EF4-FFF2-40B4-BE49-F238E27FC236}">
                <a16:creationId xmlns:a16="http://schemas.microsoft.com/office/drawing/2014/main" id="{48E18D86-6824-4ADD-8A0D-C30487771139}"/>
              </a:ext>
            </a:extLst>
          </p:cNvPr>
          <p:cNvSpPr>
            <a:spLocks noGrp="1"/>
          </p:cNvSpPr>
          <p:nvPr>
            <p:ph type="title"/>
          </p:nvPr>
        </p:nvSpPr>
        <p:spPr/>
        <p:txBody>
          <a:bodyPr/>
          <a:lstStyle/>
          <a:p>
            <a:r>
              <a:rPr lang="en-US"/>
              <a:t>Company Overview</a:t>
            </a:r>
            <a:endParaRPr lang="en-US" dirty="0"/>
          </a:p>
        </p:txBody>
      </p:sp>
      <p:pic>
        <p:nvPicPr>
          <p:cNvPr id="3" name="Grafik 2">
            <a:extLst>
              <a:ext uri="{FF2B5EF4-FFF2-40B4-BE49-F238E27FC236}">
                <a16:creationId xmlns:a16="http://schemas.microsoft.com/office/drawing/2014/main" id="{B7623B5B-2BC6-4534-A07C-949CBC5695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092" y="1256846"/>
            <a:ext cx="3228301" cy="2421226"/>
          </a:xfrm>
          <a:prstGeom prst="rect">
            <a:avLst/>
          </a:prstGeom>
        </p:spPr>
      </p:pic>
      <p:pic>
        <p:nvPicPr>
          <p:cNvPr id="11" name="Grafik 10">
            <a:extLst>
              <a:ext uri="{FF2B5EF4-FFF2-40B4-BE49-F238E27FC236}">
                <a16:creationId xmlns:a16="http://schemas.microsoft.com/office/drawing/2014/main" id="{A71F010E-3023-4271-9873-AEB613E654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3160" y="1264970"/>
            <a:ext cx="3228301" cy="2421226"/>
          </a:xfrm>
          <a:prstGeom prst="rect">
            <a:avLst/>
          </a:prstGeom>
        </p:spPr>
      </p:pic>
      <p:pic>
        <p:nvPicPr>
          <p:cNvPr id="17" name="Grafik 16">
            <a:extLst>
              <a:ext uri="{FF2B5EF4-FFF2-40B4-BE49-F238E27FC236}">
                <a16:creationId xmlns:a16="http://schemas.microsoft.com/office/drawing/2014/main" id="{6F983ABA-6E6D-41AE-B164-A44B2C34C5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6794" y="1256846"/>
            <a:ext cx="3228302" cy="2421226"/>
          </a:xfrm>
          <a:prstGeom prst="rect">
            <a:avLst/>
          </a:prstGeom>
        </p:spPr>
      </p:pic>
      <p:pic>
        <p:nvPicPr>
          <p:cNvPr id="19" name="Grafik 18">
            <a:extLst>
              <a:ext uri="{FF2B5EF4-FFF2-40B4-BE49-F238E27FC236}">
                <a16:creationId xmlns:a16="http://schemas.microsoft.com/office/drawing/2014/main" id="{31846808-4E25-4300-8C04-9D8F992B92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095" y="4066884"/>
            <a:ext cx="3228300" cy="2421224"/>
          </a:xfrm>
          <a:prstGeom prst="rect">
            <a:avLst/>
          </a:prstGeom>
        </p:spPr>
      </p:pic>
      <p:pic>
        <p:nvPicPr>
          <p:cNvPr id="21" name="Grafik 20">
            <a:extLst>
              <a:ext uri="{FF2B5EF4-FFF2-40B4-BE49-F238E27FC236}">
                <a16:creationId xmlns:a16="http://schemas.microsoft.com/office/drawing/2014/main" id="{4B49806C-C4AC-4D33-AD74-F7D32DC8421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13162" y="4066884"/>
            <a:ext cx="3228300" cy="2421224"/>
          </a:xfrm>
          <a:prstGeom prst="rect">
            <a:avLst/>
          </a:prstGeom>
        </p:spPr>
      </p:pic>
      <p:sp>
        <p:nvSpPr>
          <p:cNvPr id="16" name="Textfeld 15">
            <a:extLst>
              <a:ext uri="{FF2B5EF4-FFF2-40B4-BE49-F238E27FC236}">
                <a16:creationId xmlns:a16="http://schemas.microsoft.com/office/drawing/2014/main" id="{2C66143A-3A70-4134-A58D-7D2D95E8D729}"/>
              </a:ext>
            </a:extLst>
          </p:cNvPr>
          <p:cNvSpPr txBox="1"/>
          <p:nvPr/>
        </p:nvSpPr>
        <p:spPr>
          <a:xfrm>
            <a:off x="7956794" y="6118870"/>
            <a:ext cx="2038810" cy="369236"/>
          </a:xfrm>
          <a:prstGeom prst="rect">
            <a:avLst/>
          </a:prstGeom>
          <a:solidFill>
            <a:srgbClr val="848B8E">
              <a:alpha val="70000"/>
            </a:srgbClr>
          </a:solidFill>
        </p:spPr>
        <p:txBody>
          <a:bodyPr wrap="none" rtlCol="0">
            <a:spAutoFit/>
          </a:bodyPr>
          <a:lstStyle/>
          <a:p>
            <a:r>
              <a:rPr lang="de-DE" dirty="0">
                <a:solidFill>
                  <a:schemeClr val="bg1"/>
                </a:solidFill>
              </a:rPr>
              <a:t>Business </a:t>
            </a:r>
            <a:r>
              <a:rPr lang="de-DE" dirty="0" err="1">
                <a:solidFill>
                  <a:schemeClr val="bg1"/>
                </a:solidFill>
              </a:rPr>
              <a:t>critical</a:t>
            </a:r>
            <a:endParaRPr lang="de-DE" dirty="0">
              <a:solidFill>
                <a:schemeClr val="bg1"/>
              </a:solidFill>
            </a:endParaRPr>
          </a:p>
        </p:txBody>
      </p:sp>
      <p:sp>
        <p:nvSpPr>
          <p:cNvPr id="18" name="Textfeld 17">
            <a:extLst>
              <a:ext uri="{FF2B5EF4-FFF2-40B4-BE49-F238E27FC236}">
                <a16:creationId xmlns:a16="http://schemas.microsoft.com/office/drawing/2014/main" id="{A9D76562-5472-46A8-A52A-447864F4D46D}"/>
              </a:ext>
            </a:extLst>
          </p:cNvPr>
          <p:cNvSpPr txBox="1"/>
          <p:nvPr/>
        </p:nvSpPr>
        <p:spPr>
          <a:xfrm>
            <a:off x="4421302" y="6118870"/>
            <a:ext cx="1065528" cy="369236"/>
          </a:xfrm>
          <a:prstGeom prst="rect">
            <a:avLst/>
          </a:prstGeom>
          <a:solidFill>
            <a:srgbClr val="848B8E">
              <a:alpha val="70000"/>
            </a:srgbClr>
          </a:solidFill>
        </p:spPr>
        <p:txBody>
          <a:bodyPr wrap="none" rtlCol="0">
            <a:spAutoFit/>
          </a:bodyPr>
          <a:lstStyle/>
          <a:p>
            <a:r>
              <a:rPr lang="de-DE" dirty="0">
                <a:solidFill>
                  <a:schemeClr val="bg1"/>
                </a:solidFill>
              </a:rPr>
              <a:t>Railway</a:t>
            </a:r>
          </a:p>
        </p:txBody>
      </p:sp>
      <p:sp>
        <p:nvSpPr>
          <p:cNvPr id="20" name="Textfeld 19">
            <a:extLst>
              <a:ext uri="{FF2B5EF4-FFF2-40B4-BE49-F238E27FC236}">
                <a16:creationId xmlns:a16="http://schemas.microsoft.com/office/drawing/2014/main" id="{7CAEC6B1-5A19-4383-8814-D58CFE9C8AC4}"/>
              </a:ext>
            </a:extLst>
          </p:cNvPr>
          <p:cNvSpPr txBox="1"/>
          <p:nvPr/>
        </p:nvSpPr>
        <p:spPr>
          <a:xfrm>
            <a:off x="854092" y="6118870"/>
            <a:ext cx="1293607" cy="369236"/>
          </a:xfrm>
          <a:prstGeom prst="rect">
            <a:avLst/>
          </a:prstGeom>
          <a:solidFill>
            <a:srgbClr val="848B8E">
              <a:alpha val="70000"/>
            </a:srgbClr>
          </a:solidFill>
        </p:spPr>
        <p:txBody>
          <a:bodyPr wrap="none" rtlCol="0">
            <a:spAutoFit/>
          </a:bodyPr>
          <a:lstStyle/>
          <a:p>
            <a:r>
              <a:rPr lang="de-DE" dirty="0">
                <a:solidFill>
                  <a:schemeClr val="bg1"/>
                </a:solidFill>
              </a:rPr>
              <a:t>Industrial</a:t>
            </a:r>
          </a:p>
        </p:txBody>
      </p:sp>
      <p:sp>
        <p:nvSpPr>
          <p:cNvPr id="25" name="Textfeld 24">
            <a:extLst>
              <a:ext uri="{FF2B5EF4-FFF2-40B4-BE49-F238E27FC236}">
                <a16:creationId xmlns:a16="http://schemas.microsoft.com/office/drawing/2014/main" id="{53327002-CBFD-45ED-8D96-17CC142D5AF9}"/>
              </a:ext>
            </a:extLst>
          </p:cNvPr>
          <p:cNvSpPr txBox="1"/>
          <p:nvPr/>
        </p:nvSpPr>
        <p:spPr>
          <a:xfrm>
            <a:off x="854092" y="3306034"/>
            <a:ext cx="1376941" cy="369236"/>
          </a:xfrm>
          <a:prstGeom prst="rect">
            <a:avLst/>
          </a:prstGeom>
          <a:solidFill>
            <a:srgbClr val="848B8E">
              <a:alpha val="70000"/>
            </a:srgbClr>
          </a:solidFill>
        </p:spPr>
        <p:txBody>
          <a:bodyPr wrap="none" rtlCol="0">
            <a:spAutoFit/>
          </a:bodyPr>
          <a:lstStyle/>
          <a:p>
            <a:r>
              <a:rPr lang="de-DE" dirty="0">
                <a:solidFill>
                  <a:schemeClr val="bg1"/>
                </a:solidFill>
              </a:rPr>
              <a:t>Aerospace</a:t>
            </a:r>
          </a:p>
        </p:txBody>
      </p:sp>
      <p:sp>
        <p:nvSpPr>
          <p:cNvPr id="26" name="Textfeld 25">
            <a:extLst>
              <a:ext uri="{FF2B5EF4-FFF2-40B4-BE49-F238E27FC236}">
                <a16:creationId xmlns:a16="http://schemas.microsoft.com/office/drawing/2014/main" id="{E5590029-2B5A-4FF9-A7EF-C5F65A9F3A9E}"/>
              </a:ext>
            </a:extLst>
          </p:cNvPr>
          <p:cNvSpPr txBox="1"/>
          <p:nvPr/>
        </p:nvSpPr>
        <p:spPr>
          <a:xfrm>
            <a:off x="4413160" y="3306034"/>
            <a:ext cx="1508353" cy="369236"/>
          </a:xfrm>
          <a:prstGeom prst="rect">
            <a:avLst/>
          </a:prstGeom>
          <a:solidFill>
            <a:srgbClr val="848B8E">
              <a:alpha val="70000"/>
            </a:srgbClr>
          </a:solidFill>
        </p:spPr>
        <p:txBody>
          <a:bodyPr wrap="none" rtlCol="0">
            <a:spAutoFit/>
          </a:bodyPr>
          <a:lstStyle/>
          <a:p>
            <a:r>
              <a:rPr lang="de-DE" dirty="0">
                <a:solidFill>
                  <a:schemeClr val="bg1"/>
                </a:solidFill>
              </a:rPr>
              <a:t>Automotive</a:t>
            </a:r>
          </a:p>
        </p:txBody>
      </p:sp>
      <p:sp>
        <p:nvSpPr>
          <p:cNvPr id="27" name="Textfeld 26">
            <a:extLst>
              <a:ext uri="{FF2B5EF4-FFF2-40B4-BE49-F238E27FC236}">
                <a16:creationId xmlns:a16="http://schemas.microsoft.com/office/drawing/2014/main" id="{F4DE9C76-B747-4641-85D9-32DD08CDD854}"/>
              </a:ext>
            </a:extLst>
          </p:cNvPr>
          <p:cNvSpPr txBox="1"/>
          <p:nvPr/>
        </p:nvSpPr>
        <p:spPr>
          <a:xfrm>
            <a:off x="7956793" y="3309234"/>
            <a:ext cx="1046809" cy="369236"/>
          </a:xfrm>
          <a:prstGeom prst="rect">
            <a:avLst/>
          </a:prstGeom>
          <a:solidFill>
            <a:srgbClr val="848B8E">
              <a:alpha val="70000"/>
            </a:srgbClr>
          </a:solidFill>
        </p:spPr>
        <p:txBody>
          <a:bodyPr wrap="none" rtlCol="0">
            <a:spAutoFit/>
          </a:bodyPr>
          <a:lstStyle/>
          <a:p>
            <a:r>
              <a:rPr lang="de-DE" dirty="0">
                <a:solidFill>
                  <a:schemeClr val="bg1"/>
                </a:solidFill>
              </a:rPr>
              <a:t>Medical</a:t>
            </a:r>
          </a:p>
        </p:txBody>
      </p:sp>
    </p:spTree>
    <p:extLst>
      <p:ext uri="{BB962C8B-B14F-4D97-AF65-F5344CB8AC3E}">
        <p14:creationId xmlns:p14="http://schemas.microsoft.com/office/powerpoint/2010/main" val="40358046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a:xfrm>
            <a:off x="666000" y="1260000"/>
            <a:ext cx="10879888" cy="5220000"/>
          </a:xfrm>
        </p:spPr>
        <p:txBody>
          <a:bodyPr/>
          <a:lstStyle/>
          <a:p>
            <a:r>
              <a:rPr lang="en-US" dirty="0"/>
              <a:t>Provides an interface layer of communication when testing on an embedded target.</a:t>
            </a:r>
          </a:p>
          <a:p>
            <a:pPr lvl="2"/>
            <a:r>
              <a:rPr lang="en-US" dirty="0"/>
              <a:t>Test case execution can be done on an embedded target environment.</a:t>
            </a:r>
          </a:p>
          <a:p>
            <a:pPr lvl="2"/>
            <a:r>
              <a:rPr lang="en-US" dirty="0"/>
              <a:t>Test software that cannot be tested on host due to target dependencies.</a:t>
            </a:r>
          </a:p>
          <a:p>
            <a:endParaRPr lang="en-US" dirty="0"/>
          </a:p>
          <a:p>
            <a:r>
              <a:rPr lang="en-US" dirty="0"/>
              <a:t>Target can be:</a:t>
            </a:r>
          </a:p>
          <a:p>
            <a:pPr lvl="2"/>
            <a:r>
              <a:rPr lang="en-US" dirty="0"/>
              <a:t>Host machine</a:t>
            </a:r>
          </a:p>
          <a:p>
            <a:pPr lvl="2"/>
            <a:r>
              <a:rPr lang="en-US" dirty="0"/>
              <a:t>Simulator – </a:t>
            </a:r>
            <a:r>
              <a:rPr lang="en-US" dirty="0" err="1"/>
              <a:t>CANoe</a:t>
            </a:r>
            <a:r>
              <a:rPr lang="en-US" dirty="0"/>
              <a:t>, TRACE32, </a:t>
            </a:r>
            <a:r>
              <a:rPr lang="en-US" dirty="0" err="1"/>
              <a:t>uVision</a:t>
            </a:r>
            <a:r>
              <a:rPr lang="en-US" dirty="0"/>
              <a:t>, </a:t>
            </a:r>
            <a:r>
              <a:rPr lang="en-US" dirty="0" err="1"/>
              <a:t>etc</a:t>
            </a:r>
            <a:endParaRPr lang="en-US" dirty="0"/>
          </a:p>
          <a:p>
            <a:pPr lvl="2"/>
            <a:r>
              <a:rPr lang="en-US" dirty="0"/>
              <a:t>Remote target platform</a:t>
            </a:r>
          </a:p>
          <a:p>
            <a:endParaRPr lang="en-US" dirty="0"/>
          </a:p>
          <a:p>
            <a:r>
              <a:rPr lang="en-US" dirty="0"/>
              <a:t>Architecture of target is not important. </a:t>
            </a:r>
          </a:p>
          <a:p>
            <a:pPr lvl="2"/>
            <a:r>
              <a:rPr lang="en-US" dirty="0" err="1"/>
              <a:t>VectorCAST</a:t>
            </a:r>
            <a:r>
              <a:rPr lang="en-US" dirty="0"/>
              <a:t> only needs a mechanism to send and retrieve ASCII test data to and from the test harness.</a:t>
            </a:r>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p:txBody>
          <a:bodyPr/>
          <a:lstStyle/>
          <a:p>
            <a:r>
              <a:rPr lang="en-US" dirty="0"/>
              <a:t>Runtime Support Package</a:t>
            </a:r>
          </a:p>
        </p:txBody>
      </p:sp>
      <p:sp>
        <p:nvSpPr>
          <p:cNvPr id="74754" name="Rectangle 10"/>
          <p:cNvSpPr>
            <a:spLocks noGrp="1" noChangeArrowheads="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2971054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a:xfrm>
            <a:off x="666000" y="1260000"/>
            <a:ext cx="5292000" cy="5220000"/>
          </a:xfrm>
        </p:spPr>
        <p:txBody>
          <a:bodyPr/>
          <a:lstStyle/>
          <a:p>
            <a:r>
              <a:rPr lang="en-US" dirty="0"/>
              <a:t>Controls how </a:t>
            </a:r>
            <a:r>
              <a:rPr lang="en-US" dirty="0" err="1"/>
              <a:t>VectorCAST</a:t>
            </a:r>
            <a:r>
              <a:rPr lang="en-US" dirty="0"/>
              <a:t> interfaces with specific compiler and target.</a:t>
            </a:r>
          </a:p>
          <a:p>
            <a:endParaRPr lang="en-US" dirty="0"/>
          </a:p>
          <a:p>
            <a:r>
              <a:rPr lang="en-US" dirty="0" err="1"/>
              <a:t>VectorCAST</a:t>
            </a:r>
            <a:r>
              <a:rPr lang="en-US" dirty="0"/>
              <a:t> automatically fills out this command based on the compiler template chosen.</a:t>
            </a:r>
          </a:p>
          <a:p>
            <a:pPr lvl="2"/>
            <a:r>
              <a:rPr lang="en-US" dirty="0"/>
              <a:t>Scripts in VCAST/DATA</a:t>
            </a:r>
          </a:p>
          <a:p>
            <a:pPr lvl="3"/>
            <a:r>
              <a:rPr lang="en-US" dirty="0"/>
              <a:t>Windows and Linux scripts</a:t>
            </a:r>
          </a:p>
          <a:p>
            <a:endParaRPr lang="en-US" dirty="0"/>
          </a:p>
          <a:p>
            <a:r>
              <a:rPr lang="en-US" dirty="0"/>
              <a:t>Two types of entries:</a:t>
            </a:r>
          </a:p>
          <a:p>
            <a:pPr lvl="2"/>
            <a:r>
              <a:rPr lang="en-US" dirty="0"/>
              <a:t>Actual command sequence used to execute the cross-compiled program</a:t>
            </a:r>
          </a:p>
          <a:p>
            <a:pPr lvl="2"/>
            <a:r>
              <a:rPr lang="en-US" dirty="0"/>
              <a:t>“Flag” command that tells VectorCAST to use a series of built-in command sequences to execute the target program.</a:t>
            </a:r>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p:txBody>
          <a:bodyPr/>
          <a:lstStyle/>
          <a:p>
            <a:r>
              <a:rPr lang="en-US" dirty="0"/>
              <a:t>Execute Command</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stretch>
            <a:fillRect/>
          </a:stretch>
        </p:blipFill>
        <p:spPr>
          <a:xfrm>
            <a:off x="6284944" y="1260475"/>
            <a:ext cx="5213287" cy="5219700"/>
          </a:xfrm>
          <a:prstGeom prst="rect">
            <a:avLst/>
          </a:prstGeom>
        </p:spPr>
      </p:pic>
    </p:spTree>
    <p:extLst>
      <p:ext uri="{BB962C8B-B14F-4D97-AF65-F5344CB8AC3E}">
        <p14:creationId xmlns:p14="http://schemas.microsoft.com/office/powerpoint/2010/main" val="2837281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Retrieve build flags and settings from </a:t>
            </a:r>
            <a:r>
              <a:rPr lang="en-US" dirty="0" err="1"/>
              <a:t>vcshell</a:t>
            </a:r>
            <a:r>
              <a:rPr lang="en-US" dirty="0"/>
              <a:t> database or build log.</a:t>
            </a:r>
          </a:p>
          <a:p>
            <a:pPr lvl="2"/>
            <a:endParaRPr lang="en-US" dirty="0"/>
          </a:p>
          <a:p>
            <a:pPr lvl="1">
              <a:buChar char="u"/>
            </a:pPr>
            <a:r>
              <a:rPr lang="en-US" dirty="0"/>
              <a:t>Parse Command Line</a:t>
            </a:r>
          </a:p>
          <a:p>
            <a:pPr lvl="2"/>
            <a:r>
              <a:rPr lang="en-US" dirty="0"/>
              <a:t>Automatically extract include paths (-I) and defined variables (-D).</a:t>
            </a:r>
          </a:p>
          <a:p>
            <a:pPr lvl="2"/>
            <a:r>
              <a:rPr lang="en-US" dirty="0"/>
              <a:t>Convenient for complex compiler options</a:t>
            </a:r>
          </a:p>
          <a:p>
            <a:endParaRPr lang="en-US" dirty="0"/>
          </a:p>
          <a:p>
            <a:pPr lvl="1">
              <a:buChar char="u"/>
            </a:pPr>
            <a:r>
              <a:rPr lang="en-US" dirty="0"/>
              <a:t>Test Settings</a:t>
            </a:r>
          </a:p>
          <a:p>
            <a:pPr lvl="2"/>
            <a:r>
              <a:rPr lang="en-US" dirty="0"/>
              <a:t>Used to determine if theses compiler settings will work when building an environment.</a:t>
            </a:r>
          </a:p>
          <a:p>
            <a:pPr lvl="2"/>
            <a:r>
              <a:rPr lang="en-US" dirty="0"/>
              <a:t>Reasons why compiler settings won’t work</a:t>
            </a:r>
          </a:p>
          <a:p>
            <a:pPr lvl="3"/>
            <a:r>
              <a:rPr lang="en-US" dirty="0"/>
              <a:t>Missing defined variables</a:t>
            </a:r>
          </a:p>
          <a:p>
            <a:pPr lvl="3"/>
            <a:r>
              <a:rPr lang="en-US" dirty="0"/>
              <a:t>Source directories not in correct order</a:t>
            </a:r>
          </a:p>
          <a:p>
            <a:pPr lvl="3"/>
            <a:r>
              <a:rPr lang="en-US" dirty="0"/>
              <a:t>Missing library include directories</a:t>
            </a:r>
          </a:p>
          <a:p>
            <a:endParaRPr lang="en-US" dirty="0"/>
          </a:p>
          <a:p>
            <a:pPr lvl="1">
              <a:buChar char="u"/>
            </a:pPr>
            <a:r>
              <a:rPr lang="en-US" dirty="0"/>
              <a:t>Enter Preprocessor, compile and linker commands in the appropriate fields</a:t>
            </a:r>
          </a:p>
          <a:p>
            <a:endParaRPr lang="en-US" dirty="0"/>
          </a:p>
          <a:p>
            <a:endParaRPr lang="en-US" dirty="0"/>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p:txBody>
          <a:bodyPr/>
          <a:lstStyle/>
          <a:p>
            <a:r>
              <a:rPr lang="en-US" dirty="0"/>
              <a:t>Parse Command Line and Test Settings Utilities</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stretch>
            <a:fillRect/>
          </a:stretch>
        </p:blipFill>
        <p:spPr>
          <a:xfrm>
            <a:off x="6284944" y="1260475"/>
            <a:ext cx="5213287" cy="5219700"/>
          </a:xfrm>
          <a:prstGeom prst="rect">
            <a:avLst/>
          </a:prstGeom>
        </p:spPr>
      </p:pic>
    </p:spTree>
    <p:extLst>
      <p:ext uri="{BB962C8B-B14F-4D97-AF65-F5344CB8AC3E}">
        <p14:creationId xmlns:p14="http://schemas.microsoft.com/office/powerpoint/2010/main" val="22891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err="1"/>
              <a:t>VectorCAST</a:t>
            </a:r>
            <a:r>
              <a:rPr lang="en-US" dirty="0"/>
              <a:t> uses 3</a:t>
            </a:r>
            <a:r>
              <a:rPr lang="en-US" baseline="30000" dirty="0"/>
              <a:t>rd</a:t>
            </a:r>
            <a:r>
              <a:rPr lang="en-US" dirty="0"/>
              <a:t> party parser (EDG)</a:t>
            </a:r>
          </a:p>
          <a:p>
            <a:endParaRPr lang="en-US" dirty="0"/>
          </a:p>
          <a:p>
            <a:r>
              <a:rPr lang="en-US" dirty="0"/>
              <a:t>Flags are acquired from </a:t>
            </a:r>
            <a:r>
              <a:rPr lang="en-US" dirty="0" err="1"/>
              <a:t>VectorCAST</a:t>
            </a:r>
            <a:r>
              <a:rPr lang="en-US" dirty="0"/>
              <a:t> support</a:t>
            </a:r>
          </a:p>
          <a:p>
            <a:endParaRPr lang="en-US" dirty="0"/>
          </a:p>
          <a:p>
            <a:r>
              <a:rPr lang="en-US" dirty="0"/>
              <a:t>Common flags</a:t>
            </a:r>
          </a:p>
          <a:p>
            <a:pPr lvl="1">
              <a:buFont typeface="Wingdings 3" panose="05040102010807070707" pitchFamily="18" charset="2"/>
              <a:buChar char="u"/>
            </a:pPr>
            <a:r>
              <a:rPr lang="en-US" dirty="0"/>
              <a:t>--</a:t>
            </a:r>
            <a:r>
              <a:rPr lang="en-US" dirty="0" err="1"/>
              <a:t>define_macro</a:t>
            </a:r>
            <a:r>
              <a:rPr lang="en-US" dirty="0"/>
              <a:t>=</a:t>
            </a:r>
          </a:p>
          <a:p>
            <a:pPr lvl="1">
              <a:buChar char="u"/>
            </a:pPr>
            <a:r>
              <a:rPr lang="en-US" dirty="0"/>
              <a:t>--64_bit_target</a:t>
            </a:r>
          </a:p>
          <a:p>
            <a:endParaRPr lang="en-US" dirty="0"/>
          </a:p>
          <a:p>
            <a:r>
              <a:rPr lang="en-US" dirty="0"/>
              <a:t>Mixture of C and C++</a:t>
            </a:r>
          </a:p>
          <a:p>
            <a:pPr lvl="1">
              <a:buChar char="u"/>
            </a:pPr>
            <a:r>
              <a:rPr lang="en-US" dirty="0"/>
              <a:t>C parser flags are entered on Mixed C/C++ tab</a:t>
            </a:r>
          </a:p>
          <a:p>
            <a:pPr lvl="1">
              <a:buChar char="u"/>
            </a:pPr>
            <a:r>
              <a:rPr lang="en-US" dirty="0"/>
              <a:t>C++ entered on Language tab</a:t>
            </a:r>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Parser Flags</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84944" y="1260475"/>
            <a:ext cx="5213286" cy="5219699"/>
          </a:xfrm>
          <a:prstGeom prst="rect">
            <a:avLst/>
          </a:prstGeom>
        </p:spPr>
      </p:pic>
    </p:spTree>
    <p:extLst>
      <p:ext uri="{BB962C8B-B14F-4D97-AF65-F5344CB8AC3E}">
        <p14:creationId xmlns:p14="http://schemas.microsoft.com/office/powerpoint/2010/main" val="17544626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What does the preprocessor do?</a:t>
            </a:r>
          </a:p>
          <a:p>
            <a:pPr lvl="2"/>
            <a:r>
              <a:rPr lang="en-US" dirty="0"/>
              <a:t>Processes commands that begin with ‘#’ known as directives</a:t>
            </a:r>
          </a:p>
          <a:p>
            <a:pPr lvl="3"/>
            <a:r>
              <a:rPr lang="en-US" dirty="0"/>
              <a:t>Expands macros and included files</a:t>
            </a:r>
          </a:p>
          <a:p>
            <a:pPr lvl="3"/>
            <a:r>
              <a:rPr lang="en-US" dirty="0"/>
              <a:t>Replaces symbolic constants with actual values</a:t>
            </a:r>
          </a:p>
          <a:p>
            <a:pPr lvl="2"/>
            <a:r>
              <a:rPr lang="en-US" dirty="0"/>
              <a:t>Removes comments unless –C option is used.</a:t>
            </a:r>
          </a:p>
          <a:p>
            <a:pPr lvl="2"/>
            <a:endParaRPr lang="en-US" dirty="0"/>
          </a:p>
          <a:p>
            <a:r>
              <a:rPr lang="en-US" dirty="0"/>
              <a:t>Post-preprocess command allows you to specify a custom script that transforms non-standard code constructs into code suitable for the parser.</a:t>
            </a:r>
          </a:p>
          <a:p>
            <a:pPr lvl="2"/>
            <a:r>
              <a:rPr lang="en-US" dirty="0" err="1"/>
              <a:t>VectorCAST</a:t>
            </a:r>
            <a:r>
              <a:rPr lang="en-US" dirty="0"/>
              <a:t> passes 3 arguments</a:t>
            </a:r>
          </a:p>
          <a:p>
            <a:pPr lvl="3"/>
            <a:r>
              <a:rPr lang="en-US" dirty="0"/>
              <a:t>Original file path</a:t>
            </a:r>
          </a:p>
          <a:p>
            <a:pPr lvl="3"/>
            <a:r>
              <a:rPr lang="en-US" dirty="0"/>
              <a:t>Preprocessor output file path</a:t>
            </a:r>
          </a:p>
          <a:p>
            <a:pPr lvl="3"/>
            <a:r>
              <a:rPr lang="en-US" dirty="0"/>
              <a:t>Path to an output file that does not yet exist   </a:t>
            </a:r>
          </a:p>
          <a:p>
            <a:endParaRPr lang="en-US" dirty="0"/>
          </a:p>
          <a:p>
            <a:r>
              <a:rPr lang="en-US" dirty="0"/>
              <a:t>Environment files are files that need to be copied into the environment directory during environment build or rebuild</a:t>
            </a:r>
          </a:p>
          <a:p>
            <a:pPr lvl="2"/>
            <a:r>
              <a:rPr lang="en-US" dirty="0"/>
              <a:t>Post-preprocess, start-up scripts, etc.</a:t>
            </a:r>
          </a:p>
          <a:p>
            <a:endParaRPr lang="en-US" dirty="0"/>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err="1"/>
              <a:t>Misc</a:t>
            </a:r>
            <a:r>
              <a:rPr lang="en-US" dirty="0"/>
              <a:t> Tab</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84944" y="1260475"/>
            <a:ext cx="5213287" cy="5219699"/>
          </a:xfrm>
          <a:prstGeom prst="rect">
            <a:avLst/>
          </a:prstGeom>
        </p:spPr>
      </p:pic>
    </p:spTree>
    <p:extLst>
      <p:ext uri="{BB962C8B-B14F-4D97-AF65-F5344CB8AC3E}">
        <p14:creationId xmlns:p14="http://schemas.microsoft.com/office/powerpoint/2010/main" val="1556678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pPr>
              <a:buNone/>
            </a:pPr>
            <a:r>
              <a:rPr lang="en-US" dirty="0"/>
              <a:t>Collapse expanded header files</a:t>
            </a:r>
          </a:p>
          <a:p>
            <a:pPr lvl="2"/>
            <a:r>
              <a:rPr lang="en-US" dirty="0"/>
              <a:t>#</a:t>
            </a:r>
            <a:r>
              <a:rPr lang="en-US" dirty="0" err="1"/>
              <a:t>include’s</a:t>
            </a:r>
            <a:r>
              <a:rPr lang="en-US" dirty="0"/>
              <a:t> are expanded so that the compiler can find the header files</a:t>
            </a:r>
          </a:p>
          <a:p>
            <a:pPr lvl="3"/>
            <a:r>
              <a:rPr lang="en-US" dirty="0"/>
              <a:t>System header files are the interface between application code and system calls and libraries</a:t>
            </a:r>
          </a:p>
          <a:p>
            <a:pPr lvl="3"/>
            <a:r>
              <a:rPr lang="en-US" dirty="0"/>
              <a:t>User created header files are the interface between the source files for the application</a:t>
            </a:r>
          </a:p>
          <a:p>
            <a:pPr lvl="2"/>
            <a:r>
              <a:rPr lang="en-US" dirty="0"/>
              <a:t>During preprocessing the paths to header files and macros are expanded.</a:t>
            </a:r>
          </a:p>
          <a:p>
            <a:pPr lvl="3"/>
            <a:r>
              <a:rPr lang="en-US" dirty="0"/>
              <a:t>Header files are copied into build directory</a:t>
            </a:r>
          </a:p>
          <a:p>
            <a:pPr lvl="3"/>
            <a:r>
              <a:rPr lang="en-US" dirty="0"/>
              <a:t>#</a:t>
            </a:r>
            <a:r>
              <a:rPr lang="en-US" dirty="0" err="1"/>
              <a:t>include’s</a:t>
            </a:r>
            <a:r>
              <a:rPr lang="en-US" dirty="0"/>
              <a:t> are collapsed to original statement</a:t>
            </a:r>
          </a:p>
          <a:p>
            <a:pPr lvl="3"/>
            <a:r>
              <a:rPr lang="en-US" dirty="0"/>
              <a:t>To save preprocessed output use --save-temps</a:t>
            </a:r>
          </a:p>
          <a:p>
            <a:pPr lvl="2"/>
            <a:endParaRPr lang="en-US" dirty="0"/>
          </a:p>
          <a:p>
            <a:pPr>
              <a:buNone/>
            </a:pPr>
            <a:endParaRPr lang="en-US" dirty="0"/>
          </a:p>
          <a:p>
            <a:pPr>
              <a:buNone/>
            </a:pPr>
            <a:r>
              <a:rPr lang="en-US" dirty="0"/>
              <a:t>This option is set by the chosen template.</a:t>
            </a:r>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err="1"/>
              <a:t>Misc</a:t>
            </a:r>
            <a:r>
              <a:rPr lang="en-US" dirty="0"/>
              <a:t> Tab</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84944" y="1260475"/>
            <a:ext cx="5213287" cy="5219699"/>
          </a:xfrm>
          <a:prstGeom prst="rect">
            <a:avLst/>
          </a:prstGeom>
        </p:spPr>
      </p:pic>
    </p:spTree>
    <p:extLst>
      <p:ext uri="{BB962C8B-B14F-4D97-AF65-F5344CB8AC3E}">
        <p14:creationId xmlns:p14="http://schemas.microsoft.com/office/powerpoint/2010/main" val="24551202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2977E-EAC9-4A98-BCBB-E0C9A3CD8E76}"/>
              </a:ext>
            </a:extLst>
          </p:cNvPr>
          <p:cNvSpPr>
            <a:spLocks noGrp="1"/>
          </p:cNvSpPr>
          <p:nvPr>
            <p:ph sz="quarter" idx="13"/>
          </p:nvPr>
        </p:nvSpPr>
        <p:spPr/>
        <p:txBody>
          <a:bodyPr/>
          <a:lstStyle/>
          <a:p>
            <a:r>
              <a:rPr lang="en-US" sz="2000" dirty="0"/>
              <a:t>Save the configuration file from the template environment in the Support Files folder.</a:t>
            </a:r>
          </a:p>
          <a:p>
            <a:pPr lvl="2"/>
            <a:r>
              <a:rPr lang="en-US" sz="2000" dirty="0"/>
              <a:t>Used as a backup</a:t>
            </a:r>
          </a:p>
          <a:p>
            <a:endParaRPr lang="en-US" sz="2000" dirty="0"/>
          </a:p>
          <a:p>
            <a:r>
              <a:rPr lang="en-US" sz="2000" dirty="0"/>
              <a:t>The configuration file that was generated for the template environment is used to create a </a:t>
            </a:r>
            <a:r>
              <a:rPr lang="en-US" sz="2000" dirty="0" err="1"/>
              <a:t>VectorCAST</a:t>
            </a:r>
            <a:r>
              <a:rPr lang="en-US" sz="2000" dirty="0"/>
              <a:t> Project.</a:t>
            </a:r>
          </a:p>
          <a:p>
            <a:pPr lvl="2"/>
            <a:r>
              <a:rPr lang="en-US" sz="2000" dirty="0"/>
              <a:t>Compiler node created with all configuration settings</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D1AF94BD-1A90-4AFB-9DB2-79F20B152DEF}"/>
              </a:ext>
            </a:extLst>
          </p:cNvPr>
          <p:cNvSpPr>
            <a:spLocks noGrp="1"/>
          </p:cNvSpPr>
          <p:nvPr>
            <p:ph type="body" sz="quarter" idx="12"/>
          </p:nvPr>
        </p:nvSpPr>
        <p:spPr/>
        <p:txBody>
          <a:bodyPr/>
          <a:lstStyle/>
          <a:p>
            <a:r>
              <a:rPr lang="en-US" dirty="0"/>
              <a:t>Create </a:t>
            </a:r>
            <a:r>
              <a:rPr lang="en-US" dirty="0" err="1"/>
              <a:t>VectorCAST</a:t>
            </a:r>
            <a:r>
              <a:rPr lang="en-US" dirty="0"/>
              <a:t> Project</a:t>
            </a:r>
          </a:p>
        </p:txBody>
      </p:sp>
      <p:sp>
        <p:nvSpPr>
          <p:cNvPr id="4" name="Title 3">
            <a:extLst>
              <a:ext uri="{FF2B5EF4-FFF2-40B4-BE49-F238E27FC236}">
                <a16:creationId xmlns:a16="http://schemas.microsoft.com/office/drawing/2014/main" id="{AF393581-789A-4E8F-927C-0C4656F37A30}"/>
              </a:ext>
            </a:extLst>
          </p:cNvPr>
          <p:cNvSpPr>
            <a:spLocks noGrp="1"/>
          </p:cNvSpPr>
          <p:nvPr>
            <p:ph type="title"/>
          </p:nvPr>
        </p:nvSpPr>
        <p:spPr/>
        <p:txBody>
          <a:bodyPr/>
          <a:lstStyle/>
          <a:p>
            <a:r>
              <a:rPr lang="en-US" dirty="0"/>
              <a:t>Lecture:  Unit Test Workflow</a:t>
            </a:r>
          </a:p>
        </p:txBody>
      </p:sp>
      <p:pic>
        <p:nvPicPr>
          <p:cNvPr id="8" name="Picture 7">
            <a:extLst>
              <a:ext uri="{FF2B5EF4-FFF2-40B4-BE49-F238E27FC236}">
                <a16:creationId xmlns:a16="http://schemas.microsoft.com/office/drawing/2014/main" id="{032B9414-D836-4102-B8DF-B6A98AAC2AF8}"/>
              </a:ext>
            </a:extLst>
          </p:cNvPr>
          <p:cNvPicPr>
            <a:picLocks noChangeAspect="1"/>
          </p:cNvPicPr>
          <p:nvPr/>
        </p:nvPicPr>
        <p:blipFill>
          <a:blip r:embed="rId3"/>
          <a:stretch>
            <a:fillRect/>
          </a:stretch>
        </p:blipFill>
        <p:spPr>
          <a:xfrm>
            <a:off x="3866957" y="4100407"/>
            <a:ext cx="4458086" cy="1158340"/>
          </a:xfrm>
          <a:prstGeom prst="rect">
            <a:avLst/>
          </a:prstGeom>
        </p:spPr>
      </p:pic>
    </p:spTree>
    <p:extLst>
      <p:ext uri="{BB962C8B-B14F-4D97-AF65-F5344CB8AC3E}">
        <p14:creationId xmlns:p14="http://schemas.microsoft.com/office/powerpoint/2010/main" val="1343419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1FE299-A081-4F4F-8D03-E74FD220A61D}"/>
              </a:ext>
            </a:extLst>
          </p:cNvPr>
          <p:cNvSpPr>
            <a:spLocks noGrp="1"/>
          </p:cNvSpPr>
          <p:nvPr>
            <p:ph sz="quarter" idx="13"/>
          </p:nvPr>
        </p:nvSpPr>
        <p:spPr/>
        <p:txBody>
          <a:bodyPr/>
          <a:lstStyle/>
          <a:p>
            <a:r>
              <a:rPr lang="en-US" sz="2000" dirty="0"/>
              <a:t>Import the template environment by using the *.env script</a:t>
            </a:r>
          </a:p>
          <a:p>
            <a:pPr lvl="2"/>
            <a:r>
              <a:rPr lang="en-US" sz="2000" dirty="0"/>
              <a:t>Settings from the compiler node are automatically inherited</a:t>
            </a:r>
          </a:p>
          <a:p>
            <a:pPr indent="-252000">
              <a:buNone/>
            </a:pPr>
            <a:endParaRPr lang="en-US" sz="2000" dirty="0"/>
          </a:p>
          <a:p>
            <a:pPr indent="-252000">
              <a:buNone/>
            </a:pPr>
            <a:r>
              <a:rPr lang="en-US" sz="2000" dirty="0"/>
              <a:t>Right click on the Group node and create the unit test environment from script</a:t>
            </a:r>
          </a:p>
        </p:txBody>
      </p:sp>
      <p:sp>
        <p:nvSpPr>
          <p:cNvPr id="3" name="Text Placeholder 2">
            <a:extLst>
              <a:ext uri="{FF2B5EF4-FFF2-40B4-BE49-F238E27FC236}">
                <a16:creationId xmlns:a16="http://schemas.microsoft.com/office/drawing/2014/main" id="{989BDA93-4F75-402C-A21F-6AE89BD8A637}"/>
              </a:ext>
            </a:extLst>
          </p:cNvPr>
          <p:cNvSpPr>
            <a:spLocks noGrp="1"/>
          </p:cNvSpPr>
          <p:nvPr>
            <p:ph type="body" sz="quarter" idx="12"/>
          </p:nvPr>
        </p:nvSpPr>
        <p:spPr/>
        <p:txBody>
          <a:bodyPr/>
          <a:lstStyle/>
          <a:p>
            <a:r>
              <a:rPr lang="en-US" dirty="0"/>
              <a:t>Import Template Environment</a:t>
            </a:r>
          </a:p>
        </p:txBody>
      </p:sp>
      <p:sp>
        <p:nvSpPr>
          <p:cNvPr id="4" name="Title 3">
            <a:extLst>
              <a:ext uri="{FF2B5EF4-FFF2-40B4-BE49-F238E27FC236}">
                <a16:creationId xmlns:a16="http://schemas.microsoft.com/office/drawing/2014/main" id="{5D55B88D-D3E8-437F-B592-F97B2C7F4FDB}"/>
              </a:ext>
            </a:extLst>
          </p:cNvPr>
          <p:cNvSpPr>
            <a:spLocks noGrp="1"/>
          </p:cNvSpPr>
          <p:nvPr>
            <p:ph type="title"/>
          </p:nvPr>
        </p:nvSpPr>
        <p:spPr/>
        <p:txBody>
          <a:bodyPr/>
          <a:lstStyle/>
          <a:p>
            <a:r>
              <a:rPr lang="en-US" dirty="0"/>
              <a:t>Lecture: Unit Test Workflow</a:t>
            </a:r>
          </a:p>
        </p:txBody>
      </p:sp>
      <p:pic>
        <p:nvPicPr>
          <p:cNvPr id="5" name="Picture 4">
            <a:extLst>
              <a:ext uri="{FF2B5EF4-FFF2-40B4-BE49-F238E27FC236}">
                <a16:creationId xmlns:a16="http://schemas.microsoft.com/office/drawing/2014/main" id="{A93A59B5-B395-4B10-AEFF-638760DB98E3}"/>
              </a:ext>
            </a:extLst>
          </p:cNvPr>
          <p:cNvPicPr>
            <a:picLocks noChangeAspect="1"/>
          </p:cNvPicPr>
          <p:nvPr/>
        </p:nvPicPr>
        <p:blipFill>
          <a:blip r:embed="rId3"/>
          <a:stretch>
            <a:fillRect/>
          </a:stretch>
        </p:blipFill>
        <p:spPr>
          <a:xfrm>
            <a:off x="3600701" y="3173627"/>
            <a:ext cx="4990598" cy="2424373"/>
          </a:xfrm>
          <a:prstGeom prst="rect">
            <a:avLst/>
          </a:prstGeom>
        </p:spPr>
      </p:pic>
    </p:spTree>
    <p:extLst>
      <p:ext uri="{BB962C8B-B14F-4D97-AF65-F5344CB8AC3E}">
        <p14:creationId xmlns:p14="http://schemas.microsoft.com/office/powerpoint/2010/main" val="7894202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4F4BB3-8041-458A-A9E1-169B76DB0C94}"/>
              </a:ext>
            </a:extLst>
          </p:cNvPr>
          <p:cNvSpPr>
            <a:spLocks noGrp="1"/>
          </p:cNvSpPr>
          <p:nvPr>
            <p:ph sz="quarter" idx="13"/>
          </p:nvPr>
        </p:nvSpPr>
        <p:spPr/>
        <p:txBody>
          <a:bodyPr/>
          <a:lstStyle/>
          <a:p>
            <a:r>
              <a:rPr lang="en-US" sz="2000" dirty="0"/>
              <a:t>Options and settings can easily be promoted/demoted to another configurable node</a:t>
            </a:r>
          </a:p>
          <a:p>
            <a:pPr lvl="2"/>
            <a:r>
              <a:rPr lang="en-US" sz="2000" dirty="0"/>
              <a:t>Configure options that are common to a particular node</a:t>
            </a:r>
          </a:p>
          <a:p>
            <a:pPr lvl="2"/>
            <a:r>
              <a:rPr lang="en-US" sz="2000" dirty="0"/>
              <a:t>Open the configuration editor for a node</a:t>
            </a:r>
          </a:p>
          <a:p>
            <a:pPr lvl="2"/>
            <a:r>
              <a:rPr lang="en-US" sz="2000" dirty="0"/>
              <a:t>Right click in the editor window and select Column Options</a:t>
            </a:r>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The column options will be displayed at the bottom of the configuration editor</a:t>
            </a:r>
          </a:p>
          <a:p>
            <a:pPr lvl="2"/>
            <a:r>
              <a:rPr lang="en-US" sz="2000" dirty="0"/>
              <a:t>Each column is a configurable node</a:t>
            </a:r>
          </a:p>
          <a:p>
            <a:pPr lvl="2"/>
            <a:r>
              <a:rPr lang="en-US" sz="2000" dirty="0"/>
              <a:t>Each node’s settings can be compared and promoted/demoted</a:t>
            </a:r>
          </a:p>
          <a:p>
            <a:pPr lvl="2"/>
            <a:r>
              <a:rPr lang="en-US" sz="2000" dirty="0"/>
              <a:t>Cells highlighted in yellow denote settings inheritance</a:t>
            </a:r>
          </a:p>
          <a:p>
            <a:pPr lvl="2"/>
            <a:r>
              <a:rPr lang="en-US" sz="2000" dirty="0"/>
              <a:t>Grey cells are not configured</a:t>
            </a:r>
          </a:p>
          <a:p>
            <a:pPr>
              <a:buNone/>
            </a:pPr>
            <a:endParaRPr lang="en-US" sz="2000" dirty="0"/>
          </a:p>
          <a:p>
            <a:pPr lvl="2"/>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6E732EE7-BA5C-454A-BC02-0D8C242954E9}"/>
              </a:ext>
            </a:extLst>
          </p:cNvPr>
          <p:cNvSpPr>
            <a:spLocks noGrp="1"/>
          </p:cNvSpPr>
          <p:nvPr>
            <p:ph type="body" sz="quarter" idx="12"/>
          </p:nvPr>
        </p:nvSpPr>
        <p:spPr/>
        <p:txBody>
          <a:bodyPr/>
          <a:lstStyle/>
          <a:p>
            <a:r>
              <a:rPr lang="en-US" dirty="0"/>
              <a:t>Promote and Demote Options</a:t>
            </a:r>
          </a:p>
        </p:txBody>
      </p:sp>
      <p:sp>
        <p:nvSpPr>
          <p:cNvPr id="4" name="Title 3">
            <a:extLst>
              <a:ext uri="{FF2B5EF4-FFF2-40B4-BE49-F238E27FC236}">
                <a16:creationId xmlns:a16="http://schemas.microsoft.com/office/drawing/2014/main" id="{2729274D-09D4-42E0-B99A-AF81EBD835A4}"/>
              </a:ext>
            </a:extLst>
          </p:cNvPr>
          <p:cNvSpPr>
            <a:spLocks noGrp="1"/>
          </p:cNvSpPr>
          <p:nvPr>
            <p:ph type="title"/>
          </p:nvPr>
        </p:nvSpPr>
        <p:spPr/>
        <p:txBody>
          <a:bodyPr/>
          <a:lstStyle/>
          <a:p>
            <a:r>
              <a:rPr lang="en-US" dirty="0"/>
              <a:t>Lecture: Unit Test Workflow</a:t>
            </a:r>
          </a:p>
        </p:txBody>
      </p:sp>
      <p:pic>
        <p:nvPicPr>
          <p:cNvPr id="5" name="Picture 4">
            <a:extLst>
              <a:ext uri="{FF2B5EF4-FFF2-40B4-BE49-F238E27FC236}">
                <a16:creationId xmlns:a16="http://schemas.microsoft.com/office/drawing/2014/main" id="{E362F766-3918-42C9-AE51-0B2596DD600D}"/>
              </a:ext>
            </a:extLst>
          </p:cNvPr>
          <p:cNvPicPr>
            <a:picLocks noChangeAspect="1"/>
          </p:cNvPicPr>
          <p:nvPr/>
        </p:nvPicPr>
        <p:blipFill>
          <a:blip r:embed="rId3"/>
          <a:stretch>
            <a:fillRect/>
          </a:stretch>
        </p:blipFill>
        <p:spPr>
          <a:xfrm>
            <a:off x="2102628" y="2817902"/>
            <a:ext cx="1225363" cy="1222196"/>
          </a:xfrm>
          <a:prstGeom prst="rect">
            <a:avLst/>
          </a:prstGeom>
        </p:spPr>
      </p:pic>
      <p:pic>
        <p:nvPicPr>
          <p:cNvPr id="6" name="Picture 5">
            <a:extLst>
              <a:ext uri="{FF2B5EF4-FFF2-40B4-BE49-F238E27FC236}">
                <a16:creationId xmlns:a16="http://schemas.microsoft.com/office/drawing/2014/main" id="{4CF015AF-342E-4035-95E2-0CF809824E45}"/>
              </a:ext>
            </a:extLst>
          </p:cNvPr>
          <p:cNvPicPr>
            <a:picLocks noChangeAspect="1"/>
          </p:cNvPicPr>
          <p:nvPr/>
        </p:nvPicPr>
        <p:blipFill>
          <a:blip r:embed="rId4"/>
          <a:stretch>
            <a:fillRect/>
          </a:stretch>
        </p:blipFill>
        <p:spPr>
          <a:xfrm>
            <a:off x="3904699" y="3185138"/>
            <a:ext cx="6002542" cy="526250"/>
          </a:xfrm>
          <a:prstGeom prst="rect">
            <a:avLst/>
          </a:prstGeom>
        </p:spPr>
      </p:pic>
    </p:spTree>
    <p:extLst>
      <p:ext uri="{BB962C8B-B14F-4D97-AF65-F5344CB8AC3E}">
        <p14:creationId xmlns:p14="http://schemas.microsoft.com/office/powerpoint/2010/main" val="42698275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D9F6AEA-57A3-449C-AB68-6C95CE10DBAB}"/>
              </a:ext>
            </a:extLst>
          </p:cNvPr>
          <p:cNvPicPr>
            <a:picLocks noGrp="1" noChangeAspect="1"/>
          </p:cNvPicPr>
          <p:nvPr>
            <p:ph type="pic" sz="quarter" idx="14"/>
          </p:nvPr>
        </p:nvPicPr>
        <p:blipFill>
          <a:blip r:embed="rId3"/>
          <a:srcRect t="814" b="814"/>
          <a:stretch>
            <a:fillRect/>
          </a:stretch>
        </p:blipFill>
        <p:spPr>
          <a:prstGeom prst="rect">
            <a:avLst/>
          </a:prstGeom>
        </p:spPr>
      </p:pic>
      <p:sp>
        <p:nvSpPr>
          <p:cNvPr id="3" name="Text Placeholder 2">
            <a:extLst>
              <a:ext uri="{FF2B5EF4-FFF2-40B4-BE49-F238E27FC236}">
                <a16:creationId xmlns:a16="http://schemas.microsoft.com/office/drawing/2014/main" id="{CA391418-56CA-474B-BDAD-86D65DD8B66F}"/>
              </a:ext>
            </a:extLst>
          </p:cNvPr>
          <p:cNvSpPr>
            <a:spLocks noGrp="1"/>
          </p:cNvSpPr>
          <p:nvPr>
            <p:ph type="body" sz="quarter" idx="12"/>
          </p:nvPr>
        </p:nvSpPr>
        <p:spPr/>
        <p:txBody>
          <a:bodyPr/>
          <a:lstStyle/>
          <a:p>
            <a:r>
              <a:rPr lang="en-US" dirty="0"/>
              <a:t>Column Options</a:t>
            </a:r>
          </a:p>
        </p:txBody>
      </p:sp>
      <p:sp>
        <p:nvSpPr>
          <p:cNvPr id="4" name="Title 3">
            <a:extLst>
              <a:ext uri="{FF2B5EF4-FFF2-40B4-BE49-F238E27FC236}">
                <a16:creationId xmlns:a16="http://schemas.microsoft.com/office/drawing/2014/main" id="{53806D33-8B68-4A5D-8D70-D2DAFB242C4A}"/>
              </a:ext>
            </a:extLst>
          </p:cNvPr>
          <p:cNvSpPr>
            <a:spLocks noGrp="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3358270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platzhalter 2"/>
          <p:cNvSpPr>
            <a:spLocks noGrp="1"/>
          </p:cNvSpPr>
          <p:nvPr>
            <p:ph type="body" sz="quarter" idx="12"/>
          </p:nvPr>
        </p:nvSpPr>
        <p:spPr/>
        <p:txBody>
          <a:bodyPr/>
          <a:lstStyle/>
          <a:p>
            <a:r>
              <a:rPr lang="en-US" dirty="0"/>
              <a:t>VectorCAST at a Glance</a:t>
            </a:r>
          </a:p>
        </p:txBody>
      </p:sp>
      <p:sp>
        <p:nvSpPr>
          <p:cNvPr id="41" name="Titel 3"/>
          <p:cNvSpPr>
            <a:spLocks noGrp="1"/>
          </p:cNvSpPr>
          <p:nvPr>
            <p:ph type="title"/>
          </p:nvPr>
        </p:nvSpPr>
        <p:spPr/>
        <p:txBody>
          <a:bodyPr/>
          <a:lstStyle/>
          <a:p>
            <a:r>
              <a:rPr lang="en-US"/>
              <a:t>Company Overview</a:t>
            </a:r>
            <a:endParaRPr lang="en-US" dirty="0"/>
          </a:p>
        </p:txBody>
      </p:sp>
      <p:sp>
        <p:nvSpPr>
          <p:cNvPr id="24" name="Textfeld 1">
            <a:extLst>
              <a:ext uri="{FF2B5EF4-FFF2-40B4-BE49-F238E27FC236}">
                <a16:creationId xmlns:a16="http://schemas.microsoft.com/office/drawing/2014/main" id="{B99B1D90-CE90-4819-BC66-D36B6D6EC74D}"/>
              </a:ext>
            </a:extLst>
          </p:cNvPr>
          <p:cNvSpPr txBox="1"/>
          <p:nvPr>
            <p:custDataLst>
              <p:tags r:id="rId1"/>
            </p:custDataLst>
          </p:nvPr>
        </p:nvSpPr>
        <p:spPr>
          <a:xfrm>
            <a:off x="6142404" y="3384774"/>
            <a:ext cx="5406483" cy="2011156"/>
          </a:xfrm>
          <a:prstGeom prst="rect">
            <a:avLst/>
          </a:prstGeom>
          <a:solidFill>
            <a:srgbClr val="B70032"/>
          </a:solidFill>
          <a:ln w="38100">
            <a:noFill/>
          </a:ln>
          <a:extLst/>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37" name="AutoShape 3">
            <a:extLst>
              <a:ext uri="{FF2B5EF4-FFF2-40B4-BE49-F238E27FC236}">
                <a16:creationId xmlns:a16="http://schemas.microsoft.com/office/drawing/2014/main" id="{B7652FC3-D5EC-4948-AA4A-0D4107DDF865}"/>
              </a:ext>
            </a:extLst>
          </p:cNvPr>
          <p:cNvSpPr>
            <a:spLocks noChangeAspect="1" noChangeArrowheads="1" noTextEdit="1"/>
          </p:cNvSpPr>
          <p:nvPr/>
        </p:nvSpPr>
        <p:spPr bwMode="auto">
          <a:xfrm>
            <a:off x="6439950" y="3827089"/>
            <a:ext cx="1864827" cy="107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3" name="Textfeld 37">
            <a:extLst>
              <a:ext uri="{FF2B5EF4-FFF2-40B4-BE49-F238E27FC236}">
                <a16:creationId xmlns:a16="http://schemas.microsoft.com/office/drawing/2014/main" id="{2C67806A-6457-48CD-A282-D8609ED04BDC}"/>
              </a:ext>
            </a:extLst>
          </p:cNvPr>
          <p:cNvSpPr txBox="1"/>
          <p:nvPr>
            <p:custDataLst>
              <p:tags r:id="rId2"/>
            </p:custDataLst>
          </p:nvPr>
        </p:nvSpPr>
        <p:spPr>
          <a:xfrm>
            <a:off x="651251" y="1250595"/>
            <a:ext cx="5404031" cy="3112277"/>
          </a:xfrm>
          <a:prstGeom prst="rect">
            <a:avLst/>
          </a:prstGeom>
          <a:solidFill>
            <a:srgbClr val="B70032"/>
          </a:solidFill>
          <a:ln w="38100">
            <a:noFill/>
          </a:ln>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endParaRPr lang="en-US" sz="2399" dirty="0">
              <a:solidFill>
                <a:srgbClr val="FFFFFF"/>
              </a:solidFill>
            </a:endParaRPr>
          </a:p>
        </p:txBody>
      </p:sp>
      <p:sp>
        <p:nvSpPr>
          <p:cNvPr id="39" name="Textfeld 52">
            <a:extLst>
              <a:ext uri="{FF2B5EF4-FFF2-40B4-BE49-F238E27FC236}">
                <a16:creationId xmlns:a16="http://schemas.microsoft.com/office/drawing/2014/main" id="{966CE7E7-BE6C-4016-846A-4AC8EF392031}"/>
              </a:ext>
            </a:extLst>
          </p:cNvPr>
          <p:cNvSpPr txBox="1"/>
          <p:nvPr>
            <p:custDataLst>
              <p:tags r:id="rId3"/>
            </p:custDataLst>
          </p:nvPr>
        </p:nvSpPr>
        <p:spPr>
          <a:xfrm>
            <a:off x="8161811" y="3367104"/>
            <a:ext cx="3342281" cy="2034480"/>
          </a:xfrm>
          <a:prstGeom prst="rect">
            <a:avLst/>
          </a:prstGeom>
          <a:noFill/>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chemeClr val="bg2"/>
                </a:solidFill>
              </a:rPr>
              <a:t>Solutions for: automotive, aerospace, medical, rail, industrial controls, and IoT </a:t>
            </a:r>
          </a:p>
        </p:txBody>
      </p:sp>
      <p:pic>
        <p:nvPicPr>
          <p:cNvPr id="7" name="Picture 6">
            <a:extLst>
              <a:ext uri="{FF2B5EF4-FFF2-40B4-BE49-F238E27FC236}">
                <a16:creationId xmlns:a16="http://schemas.microsoft.com/office/drawing/2014/main" id="{6ACB43A9-D5A2-4A3B-BD6E-173BB0430ED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52889" y="3588098"/>
            <a:ext cx="1578566" cy="1578566"/>
          </a:xfrm>
          <a:prstGeom prst="rect">
            <a:avLst/>
          </a:prstGeom>
        </p:spPr>
      </p:pic>
      <p:sp>
        <p:nvSpPr>
          <p:cNvPr id="27" name="Textfeld 58">
            <a:extLst>
              <a:ext uri="{FF2B5EF4-FFF2-40B4-BE49-F238E27FC236}">
                <a16:creationId xmlns:a16="http://schemas.microsoft.com/office/drawing/2014/main" id="{7ED5D1B5-AE87-4253-945F-83ED61D4F3C4}"/>
              </a:ext>
            </a:extLst>
          </p:cNvPr>
          <p:cNvSpPr txBox="1"/>
          <p:nvPr>
            <p:custDataLst>
              <p:tags r:id="rId4"/>
            </p:custDataLst>
          </p:nvPr>
        </p:nvSpPr>
        <p:spPr>
          <a:xfrm>
            <a:off x="660102" y="4481125"/>
            <a:ext cx="5400884" cy="2015831"/>
          </a:xfrm>
          <a:prstGeom prst="rect">
            <a:avLst/>
          </a:prstGeom>
          <a:solidFill>
            <a:srgbClr val="565C5E"/>
          </a:solidFill>
          <a:ln w="38100">
            <a:noFill/>
          </a:ln>
          <a:extLst/>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29" name="Textfeld 36">
            <a:extLst>
              <a:ext uri="{FF2B5EF4-FFF2-40B4-BE49-F238E27FC236}">
                <a16:creationId xmlns:a16="http://schemas.microsoft.com/office/drawing/2014/main" id="{B952FCD4-E15A-4A32-AD97-326569C43D1C}"/>
              </a:ext>
            </a:extLst>
          </p:cNvPr>
          <p:cNvSpPr txBox="1"/>
          <p:nvPr>
            <p:custDataLst>
              <p:tags r:id="rId5"/>
            </p:custDataLst>
          </p:nvPr>
        </p:nvSpPr>
        <p:spPr>
          <a:xfrm>
            <a:off x="657055" y="4461249"/>
            <a:ext cx="3211413" cy="2025770"/>
          </a:xfrm>
          <a:prstGeom prst="rect">
            <a:avLst/>
          </a:prstGeom>
          <a:noFill/>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FFFFFF"/>
                </a:solidFill>
              </a:rPr>
              <a:t>TÜV SÜD Certified: Software Tool for Safety Related Development</a:t>
            </a:r>
          </a:p>
        </p:txBody>
      </p:sp>
      <p:pic>
        <p:nvPicPr>
          <p:cNvPr id="9" name="Picture 8">
            <a:extLst>
              <a:ext uri="{FF2B5EF4-FFF2-40B4-BE49-F238E27FC236}">
                <a16:creationId xmlns:a16="http://schemas.microsoft.com/office/drawing/2014/main" id="{6AB92779-532F-47B5-9D19-D8433068430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21899" y="4597637"/>
            <a:ext cx="1791005" cy="1791005"/>
          </a:xfrm>
          <a:prstGeom prst="rect">
            <a:avLst/>
          </a:prstGeom>
        </p:spPr>
      </p:pic>
      <p:sp>
        <p:nvSpPr>
          <p:cNvPr id="26" name="Textfeld 51">
            <a:extLst>
              <a:ext uri="{FF2B5EF4-FFF2-40B4-BE49-F238E27FC236}">
                <a16:creationId xmlns:a16="http://schemas.microsoft.com/office/drawing/2014/main" id="{3C933C8C-E290-41D0-9ECD-C049D445FEA4}"/>
              </a:ext>
            </a:extLst>
          </p:cNvPr>
          <p:cNvSpPr txBox="1"/>
          <p:nvPr>
            <p:custDataLst>
              <p:tags r:id="rId6"/>
            </p:custDataLst>
          </p:nvPr>
        </p:nvSpPr>
        <p:spPr>
          <a:xfrm>
            <a:off x="6142313" y="1259039"/>
            <a:ext cx="5404031" cy="2058538"/>
          </a:xfrm>
          <a:prstGeom prst="rect">
            <a:avLst/>
          </a:prstGeom>
          <a:solidFill>
            <a:srgbClr val="B1B6BA"/>
          </a:solidFill>
          <a:ln w="38100">
            <a:noFill/>
          </a:ln>
          <a:extLst/>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31" name="Textfeld 56">
            <a:extLst>
              <a:ext uri="{FF2B5EF4-FFF2-40B4-BE49-F238E27FC236}">
                <a16:creationId xmlns:a16="http://schemas.microsoft.com/office/drawing/2014/main" id="{75BD5E1A-A335-44A6-B6D2-1DE79516D72C}"/>
              </a:ext>
            </a:extLst>
          </p:cNvPr>
          <p:cNvSpPr txBox="1"/>
          <p:nvPr>
            <p:custDataLst>
              <p:tags r:id="rId7"/>
            </p:custDataLst>
          </p:nvPr>
        </p:nvSpPr>
        <p:spPr>
          <a:xfrm>
            <a:off x="8114660" y="1268975"/>
            <a:ext cx="3421747" cy="2052104"/>
          </a:xfrm>
          <a:prstGeom prst="rect">
            <a:avLst/>
          </a:prstGeom>
          <a:noFill/>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565C5E"/>
                </a:solidFill>
              </a:rPr>
              <a:t>Integrated with 300+ compiler and target combinations</a:t>
            </a:r>
          </a:p>
        </p:txBody>
      </p:sp>
      <p:sp>
        <p:nvSpPr>
          <p:cNvPr id="28" name="Textfeld 66">
            <a:extLst>
              <a:ext uri="{FF2B5EF4-FFF2-40B4-BE49-F238E27FC236}">
                <a16:creationId xmlns:a16="http://schemas.microsoft.com/office/drawing/2014/main" id="{CA713482-E77B-4AAF-8467-2C684EB7F095}"/>
              </a:ext>
            </a:extLst>
          </p:cNvPr>
          <p:cNvSpPr txBox="1"/>
          <p:nvPr>
            <p:custDataLst>
              <p:tags r:id="rId8"/>
            </p:custDataLst>
          </p:nvPr>
        </p:nvSpPr>
        <p:spPr>
          <a:xfrm>
            <a:off x="6142403" y="5484762"/>
            <a:ext cx="5406483" cy="1005578"/>
          </a:xfrm>
          <a:prstGeom prst="rect">
            <a:avLst/>
          </a:prstGeom>
          <a:solidFill>
            <a:srgbClr val="DADEE1"/>
          </a:solidFill>
          <a:ln w="38100">
            <a:noFill/>
          </a:ln>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799" dirty="0">
              <a:solidFill>
                <a:srgbClr val="000000"/>
              </a:solidFill>
            </a:endParaRPr>
          </a:p>
        </p:txBody>
      </p:sp>
      <p:sp>
        <p:nvSpPr>
          <p:cNvPr id="47" name="Textfeld 44">
            <a:extLst>
              <a:ext uri="{FF2B5EF4-FFF2-40B4-BE49-F238E27FC236}">
                <a16:creationId xmlns:a16="http://schemas.microsoft.com/office/drawing/2014/main" id="{1D8C6408-EE11-44AA-AB45-F49B292F4C76}"/>
              </a:ext>
            </a:extLst>
          </p:cNvPr>
          <p:cNvSpPr txBox="1"/>
          <p:nvPr>
            <p:custDataLst>
              <p:tags r:id="rId9"/>
            </p:custDataLst>
          </p:nvPr>
        </p:nvSpPr>
        <p:spPr>
          <a:xfrm>
            <a:off x="7370325" y="5488263"/>
            <a:ext cx="4133765" cy="998757"/>
          </a:xfrm>
          <a:prstGeom prst="rect">
            <a:avLst/>
          </a:prstGeom>
          <a:noFill/>
          <a:ln w="38100">
            <a:noFill/>
          </a:ln>
          <a:extLst/>
        </p:spPr>
        <p:txBody>
          <a:bodyPr vert="horz" lIns="107970" tIns="107970" rIns="107970" bIns="107970" rtlCol="0" anchor="ctr" anchorCtr="1">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565C5E"/>
                </a:solidFill>
              </a:rPr>
              <a:t>Acquired by Vector Group in 2017</a:t>
            </a:r>
          </a:p>
        </p:txBody>
      </p:sp>
      <p:pic>
        <p:nvPicPr>
          <p:cNvPr id="3" name="Picture 2">
            <a:extLst>
              <a:ext uri="{FF2B5EF4-FFF2-40B4-BE49-F238E27FC236}">
                <a16:creationId xmlns:a16="http://schemas.microsoft.com/office/drawing/2014/main" id="{927DB5A8-DEFB-4BB3-B184-9B021DDFE33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8525" y="1781509"/>
            <a:ext cx="2060090" cy="2060090"/>
          </a:xfrm>
          <a:prstGeom prst="rect">
            <a:avLst/>
          </a:prstGeom>
        </p:spPr>
      </p:pic>
      <p:sp>
        <p:nvSpPr>
          <p:cNvPr id="25" name="Textfeld 49">
            <a:extLst>
              <a:ext uri="{FF2B5EF4-FFF2-40B4-BE49-F238E27FC236}">
                <a16:creationId xmlns:a16="http://schemas.microsoft.com/office/drawing/2014/main" id="{E37680DF-3F3B-4181-98C3-928A3413510C}"/>
              </a:ext>
            </a:extLst>
          </p:cNvPr>
          <p:cNvSpPr txBox="1"/>
          <p:nvPr>
            <p:custDataLst>
              <p:tags r:id="rId10"/>
            </p:custDataLst>
          </p:nvPr>
        </p:nvSpPr>
        <p:spPr>
          <a:xfrm>
            <a:off x="2864820" y="1268976"/>
            <a:ext cx="3150268" cy="3093895"/>
          </a:xfrm>
          <a:prstGeom prst="rect">
            <a:avLst/>
          </a:prstGeom>
          <a:noFill/>
          <a:extLst/>
        </p:spPr>
        <p:txBody>
          <a:bodyPr vert="horz" lIns="107970" tIns="107970" rIns="107970" bIns="107970" rtlCol="0" anchor="ctr" anchorCtr="1">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799" dirty="0">
                <a:solidFill>
                  <a:srgbClr val="FFFFFF"/>
                </a:solidFill>
              </a:rPr>
              <a:t>First product released in 1992 for Lockheed Martin’s C-130J Super Hercules</a:t>
            </a:r>
          </a:p>
        </p:txBody>
      </p:sp>
      <p:pic>
        <p:nvPicPr>
          <p:cNvPr id="4" name="Picture 3">
            <a:extLst>
              <a:ext uri="{FF2B5EF4-FFF2-40B4-BE49-F238E27FC236}">
                <a16:creationId xmlns:a16="http://schemas.microsoft.com/office/drawing/2014/main" id="{02F33D57-6E4A-4395-BCC4-F1CF2B80ED7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374747" y="1433349"/>
            <a:ext cx="1666637" cy="1666637"/>
          </a:xfrm>
          <a:prstGeom prst="rect">
            <a:avLst/>
          </a:prstGeom>
        </p:spPr>
      </p:pic>
      <p:sp>
        <p:nvSpPr>
          <p:cNvPr id="22" name="Freeform 5">
            <a:extLst>
              <a:ext uri="{FF2B5EF4-FFF2-40B4-BE49-F238E27FC236}">
                <a16:creationId xmlns:a16="http://schemas.microsoft.com/office/drawing/2014/main" id="{023E31D3-3A7B-480D-8542-811B547D1050}"/>
              </a:ext>
            </a:extLst>
          </p:cNvPr>
          <p:cNvSpPr>
            <a:spLocks noChangeAspect="1" noEditPoints="1"/>
          </p:cNvSpPr>
          <p:nvPr/>
        </p:nvSpPr>
        <p:spPr bwMode="auto">
          <a:xfrm>
            <a:off x="6374746" y="5561138"/>
            <a:ext cx="822746" cy="822746"/>
          </a:xfrm>
          <a:custGeom>
            <a:avLst/>
            <a:gdLst>
              <a:gd name="T0" fmla="*/ 39 w 308"/>
              <a:gd name="T1" fmla="*/ 258 h 308"/>
              <a:gd name="T2" fmla="*/ 52 w 308"/>
              <a:gd name="T3" fmla="*/ 244 h 308"/>
              <a:gd name="T4" fmla="*/ 57 w 308"/>
              <a:gd name="T5" fmla="*/ 213 h 308"/>
              <a:gd name="T6" fmla="*/ 35 w 308"/>
              <a:gd name="T7" fmla="*/ 215 h 308"/>
              <a:gd name="T8" fmla="*/ 37 w 308"/>
              <a:gd name="T9" fmla="*/ 206 h 308"/>
              <a:gd name="T10" fmla="*/ 15 w 308"/>
              <a:gd name="T11" fmla="*/ 193 h 308"/>
              <a:gd name="T12" fmla="*/ 15 w 308"/>
              <a:gd name="T13" fmla="*/ 171 h 308"/>
              <a:gd name="T14" fmla="*/ 1 w 308"/>
              <a:gd name="T15" fmla="*/ 164 h 308"/>
              <a:gd name="T16" fmla="*/ 6 w 308"/>
              <a:gd name="T17" fmla="*/ 154 h 308"/>
              <a:gd name="T18" fmla="*/ 1 w 308"/>
              <a:gd name="T19" fmla="*/ 144 h 308"/>
              <a:gd name="T20" fmla="*/ 37 w 308"/>
              <a:gd name="T21" fmla="*/ 94 h 308"/>
              <a:gd name="T22" fmla="*/ 28 w 308"/>
              <a:gd name="T23" fmla="*/ 65 h 308"/>
              <a:gd name="T24" fmla="*/ 27 w 308"/>
              <a:gd name="T25" fmla="*/ 64 h 308"/>
              <a:gd name="T26" fmla="*/ 196 w 308"/>
              <a:gd name="T27" fmla="*/ 6 h 308"/>
              <a:gd name="T28" fmla="*/ 160 w 308"/>
              <a:gd name="T29" fmla="*/ 23 h 308"/>
              <a:gd name="T30" fmla="*/ 173 w 308"/>
              <a:gd name="T31" fmla="*/ 36 h 308"/>
              <a:gd name="T32" fmla="*/ 149 w 308"/>
              <a:gd name="T33" fmla="*/ 40 h 308"/>
              <a:gd name="T34" fmla="*/ 138 w 308"/>
              <a:gd name="T35" fmla="*/ 29 h 308"/>
              <a:gd name="T36" fmla="*/ 119 w 308"/>
              <a:gd name="T37" fmla="*/ 50 h 308"/>
              <a:gd name="T38" fmla="*/ 129 w 308"/>
              <a:gd name="T39" fmla="*/ 60 h 308"/>
              <a:gd name="T40" fmla="*/ 121 w 308"/>
              <a:gd name="T41" fmla="*/ 74 h 308"/>
              <a:gd name="T42" fmla="*/ 163 w 308"/>
              <a:gd name="T43" fmla="*/ 68 h 308"/>
              <a:gd name="T44" fmla="*/ 189 w 308"/>
              <a:gd name="T45" fmla="*/ 76 h 308"/>
              <a:gd name="T46" fmla="*/ 201 w 308"/>
              <a:gd name="T47" fmla="*/ 60 h 308"/>
              <a:gd name="T48" fmla="*/ 228 w 308"/>
              <a:gd name="T49" fmla="*/ 66 h 308"/>
              <a:gd name="T50" fmla="*/ 240 w 308"/>
              <a:gd name="T51" fmla="*/ 75 h 308"/>
              <a:gd name="T52" fmla="*/ 220 w 308"/>
              <a:gd name="T53" fmla="*/ 80 h 308"/>
              <a:gd name="T54" fmla="*/ 230 w 308"/>
              <a:gd name="T55" fmla="*/ 95 h 308"/>
              <a:gd name="T56" fmla="*/ 199 w 308"/>
              <a:gd name="T57" fmla="*/ 103 h 308"/>
              <a:gd name="T58" fmla="*/ 185 w 308"/>
              <a:gd name="T59" fmla="*/ 101 h 308"/>
              <a:gd name="T60" fmla="*/ 156 w 308"/>
              <a:gd name="T61" fmla="*/ 89 h 308"/>
              <a:gd name="T62" fmla="*/ 124 w 308"/>
              <a:gd name="T63" fmla="*/ 107 h 308"/>
              <a:gd name="T64" fmla="*/ 109 w 308"/>
              <a:gd name="T65" fmla="*/ 119 h 308"/>
              <a:gd name="T66" fmla="*/ 111 w 308"/>
              <a:gd name="T67" fmla="*/ 137 h 308"/>
              <a:gd name="T68" fmla="*/ 129 w 308"/>
              <a:gd name="T69" fmla="*/ 171 h 308"/>
              <a:gd name="T70" fmla="*/ 167 w 308"/>
              <a:gd name="T71" fmla="*/ 169 h 308"/>
              <a:gd name="T72" fmla="*/ 165 w 308"/>
              <a:gd name="T73" fmla="*/ 188 h 308"/>
              <a:gd name="T74" fmla="*/ 179 w 308"/>
              <a:gd name="T75" fmla="*/ 209 h 308"/>
              <a:gd name="T76" fmla="*/ 173 w 308"/>
              <a:gd name="T77" fmla="*/ 228 h 308"/>
              <a:gd name="T78" fmla="*/ 191 w 308"/>
              <a:gd name="T79" fmla="*/ 260 h 308"/>
              <a:gd name="T80" fmla="*/ 228 w 308"/>
              <a:gd name="T81" fmla="*/ 223 h 308"/>
              <a:gd name="T82" fmla="*/ 240 w 308"/>
              <a:gd name="T83" fmla="*/ 207 h 308"/>
              <a:gd name="T84" fmla="*/ 238 w 308"/>
              <a:gd name="T85" fmla="*/ 191 h 308"/>
              <a:gd name="T86" fmla="*/ 274 w 308"/>
              <a:gd name="T87" fmla="*/ 130 h 308"/>
              <a:gd name="T88" fmla="*/ 258 w 308"/>
              <a:gd name="T89" fmla="*/ 117 h 308"/>
              <a:gd name="T90" fmla="*/ 297 w 308"/>
              <a:gd name="T91" fmla="*/ 102 h 308"/>
              <a:gd name="T92" fmla="*/ 0 w 308"/>
              <a:gd name="T93" fmla="*/ 154 h 308"/>
              <a:gd name="T94" fmla="*/ 154 w 308"/>
              <a:gd name="T95" fmla="*/ 308 h 308"/>
              <a:gd name="T96" fmla="*/ 308 w 308"/>
              <a:gd name="T97" fmla="*/ 154 h 308"/>
              <a:gd name="T98" fmla="*/ 154 w 308"/>
              <a:gd name="T99" fmla="*/ 0 h 308"/>
              <a:gd name="T100" fmla="*/ 0 w 308"/>
              <a:gd name="T10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308">
                <a:moveTo>
                  <a:pt x="39" y="258"/>
                </a:moveTo>
                <a:cubicBezTo>
                  <a:pt x="52" y="244"/>
                  <a:pt x="52" y="244"/>
                  <a:pt x="52" y="244"/>
                </a:cubicBezTo>
                <a:cubicBezTo>
                  <a:pt x="57" y="213"/>
                  <a:pt x="57" y="213"/>
                  <a:pt x="57" y="213"/>
                </a:cubicBezTo>
                <a:cubicBezTo>
                  <a:pt x="35" y="215"/>
                  <a:pt x="35" y="215"/>
                  <a:pt x="35" y="215"/>
                </a:cubicBezTo>
                <a:cubicBezTo>
                  <a:pt x="37" y="206"/>
                  <a:pt x="37" y="206"/>
                  <a:pt x="37" y="206"/>
                </a:cubicBezTo>
                <a:cubicBezTo>
                  <a:pt x="15" y="193"/>
                  <a:pt x="15" y="193"/>
                  <a:pt x="15" y="193"/>
                </a:cubicBezTo>
                <a:cubicBezTo>
                  <a:pt x="15" y="171"/>
                  <a:pt x="15" y="171"/>
                  <a:pt x="15" y="171"/>
                </a:cubicBezTo>
                <a:cubicBezTo>
                  <a:pt x="1" y="164"/>
                  <a:pt x="1" y="164"/>
                  <a:pt x="1" y="164"/>
                </a:cubicBezTo>
                <a:cubicBezTo>
                  <a:pt x="1" y="162"/>
                  <a:pt x="6" y="156"/>
                  <a:pt x="6" y="154"/>
                </a:cubicBezTo>
                <a:cubicBezTo>
                  <a:pt x="6" y="151"/>
                  <a:pt x="1" y="147"/>
                  <a:pt x="1" y="144"/>
                </a:cubicBezTo>
                <a:cubicBezTo>
                  <a:pt x="37" y="94"/>
                  <a:pt x="37" y="94"/>
                  <a:pt x="37" y="94"/>
                </a:cubicBezTo>
                <a:cubicBezTo>
                  <a:pt x="28" y="65"/>
                  <a:pt x="28" y="65"/>
                  <a:pt x="28" y="65"/>
                </a:cubicBezTo>
                <a:cubicBezTo>
                  <a:pt x="27" y="64"/>
                  <a:pt x="27" y="64"/>
                  <a:pt x="27" y="64"/>
                </a:cubicBezTo>
                <a:moveTo>
                  <a:pt x="196" y="6"/>
                </a:moveTo>
                <a:cubicBezTo>
                  <a:pt x="160" y="23"/>
                  <a:pt x="160" y="23"/>
                  <a:pt x="160" y="23"/>
                </a:cubicBezTo>
                <a:cubicBezTo>
                  <a:pt x="173" y="36"/>
                  <a:pt x="173" y="36"/>
                  <a:pt x="173" y="36"/>
                </a:cubicBezTo>
                <a:cubicBezTo>
                  <a:pt x="149" y="40"/>
                  <a:pt x="149" y="40"/>
                  <a:pt x="149" y="40"/>
                </a:cubicBezTo>
                <a:cubicBezTo>
                  <a:pt x="138" y="29"/>
                  <a:pt x="138" y="29"/>
                  <a:pt x="138" y="29"/>
                </a:cubicBezTo>
                <a:cubicBezTo>
                  <a:pt x="119" y="50"/>
                  <a:pt x="119" y="50"/>
                  <a:pt x="119" y="50"/>
                </a:cubicBezTo>
                <a:cubicBezTo>
                  <a:pt x="129" y="60"/>
                  <a:pt x="129" y="60"/>
                  <a:pt x="129" y="60"/>
                </a:cubicBezTo>
                <a:cubicBezTo>
                  <a:pt x="121" y="74"/>
                  <a:pt x="121" y="74"/>
                  <a:pt x="121" y="74"/>
                </a:cubicBezTo>
                <a:cubicBezTo>
                  <a:pt x="163" y="68"/>
                  <a:pt x="163" y="68"/>
                  <a:pt x="163" y="68"/>
                </a:cubicBezTo>
                <a:cubicBezTo>
                  <a:pt x="189" y="76"/>
                  <a:pt x="189" y="76"/>
                  <a:pt x="189" y="76"/>
                </a:cubicBezTo>
                <a:cubicBezTo>
                  <a:pt x="201" y="60"/>
                  <a:pt x="201" y="60"/>
                  <a:pt x="201" y="60"/>
                </a:cubicBezTo>
                <a:cubicBezTo>
                  <a:pt x="228" y="66"/>
                  <a:pt x="228" y="66"/>
                  <a:pt x="228" y="66"/>
                </a:cubicBezTo>
                <a:cubicBezTo>
                  <a:pt x="240" y="75"/>
                  <a:pt x="240" y="75"/>
                  <a:pt x="240" y="75"/>
                </a:cubicBezTo>
                <a:cubicBezTo>
                  <a:pt x="220" y="80"/>
                  <a:pt x="220" y="80"/>
                  <a:pt x="220" y="80"/>
                </a:cubicBezTo>
                <a:cubicBezTo>
                  <a:pt x="230" y="95"/>
                  <a:pt x="230" y="95"/>
                  <a:pt x="230" y="95"/>
                </a:cubicBezTo>
                <a:cubicBezTo>
                  <a:pt x="199" y="103"/>
                  <a:pt x="199" y="103"/>
                  <a:pt x="199" y="103"/>
                </a:cubicBezTo>
                <a:cubicBezTo>
                  <a:pt x="185" y="101"/>
                  <a:pt x="185" y="101"/>
                  <a:pt x="185" y="101"/>
                </a:cubicBezTo>
                <a:cubicBezTo>
                  <a:pt x="156" y="89"/>
                  <a:pt x="156" y="89"/>
                  <a:pt x="156" y="89"/>
                </a:cubicBezTo>
                <a:cubicBezTo>
                  <a:pt x="124" y="107"/>
                  <a:pt x="124" y="107"/>
                  <a:pt x="124" y="107"/>
                </a:cubicBezTo>
                <a:cubicBezTo>
                  <a:pt x="109" y="119"/>
                  <a:pt x="109" y="119"/>
                  <a:pt x="109" y="119"/>
                </a:cubicBezTo>
                <a:cubicBezTo>
                  <a:pt x="111" y="137"/>
                  <a:pt x="111" y="137"/>
                  <a:pt x="111" y="137"/>
                </a:cubicBezTo>
                <a:cubicBezTo>
                  <a:pt x="129" y="171"/>
                  <a:pt x="129" y="171"/>
                  <a:pt x="129" y="171"/>
                </a:cubicBezTo>
                <a:cubicBezTo>
                  <a:pt x="167" y="169"/>
                  <a:pt x="167" y="169"/>
                  <a:pt x="167" y="169"/>
                </a:cubicBezTo>
                <a:cubicBezTo>
                  <a:pt x="165" y="188"/>
                  <a:pt x="165" y="188"/>
                  <a:pt x="165" y="188"/>
                </a:cubicBezTo>
                <a:cubicBezTo>
                  <a:pt x="179" y="209"/>
                  <a:pt x="179" y="209"/>
                  <a:pt x="179" y="209"/>
                </a:cubicBezTo>
                <a:cubicBezTo>
                  <a:pt x="173" y="228"/>
                  <a:pt x="173" y="228"/>
                  <a:pt x="173" y="228"/>
                </a:cubicBezTo>
                <a:cubicBezTo>
                  <a:pt x="191" y="260"/>
                  <a:pt x="191" y="260"/>
                  <a:pt x="191" y="260"/>
                </a:cubicBezTo>
                <a:cubicBezTo>
                  <a:pt x="228" y="223"/>
                  <a:pt x="228" y="223"/>
                  <a:pt x="228" y="223"/>
                </a:cubicBezTo>
                <a:cubicBezTo>
                  <a:pt x="240" y="207"/>
                  <a:pt x="240" y="207"/>
                  <a:pt x="240" y="207"/>
                </a:cubicBezTo>
                <a:cubicBezTo>
                  <a:pt x="238" y="191"/>
                  <a:pt x="238" y="191"/>
                  <a:pt x="238" y="191"/>
                </a:cubicBezTo>
                <a:cubicBezTo>
                  <a:pt x="274" y="130"/>
                  <a:pt x="274" y="130"/>
                  <a:pt x="274" y="130"/>
                </a:cubicBezTo>
                <a:cubicBezTo>
                  <a:pt x="258" y="117"/>
                  <a:pt x="258" y="117"/>
                  <a:pt x="258" y="117"/>
                </a:cubicBezTo>
                <a:cubicBezTo>
                  <a:pt x="297" y="102"/>
                  <a:pt x="297" y="102"/>
                  <a:pt x="297" y="102"/>
                </a:cubicBezTo>
                <a:moveTo>
                  <a:pt x="0" y="154"/>
                </a:moveTo>
                <a:cubicBezTo>
                  <a:pt x="0" y="239"/>
                  <a:pt x="69" y="308"/>
                  <a:pt x="154" y="308"/>
                </a:cubicBezTo>
                <a:cubicBezTo>
                  <a:pt x="239" y="308"/>
                  <a:pt x="308" y="239"/>
                  <a:pt x="308" y="154"/>
                </a:cubicBezTo>
                <a:cubicBezTo>
                  <a:pt x="308" y="69"/>
                  <a:pt x="239" y="0"/>
                  <a:pt x="154" y="0"/>
                </a:cubicBezTo>
                <a:cubicBezTo>
                  <a:pt x="69" y="0"/>
                  <a:pt x="0" y="69"/>
                  <a:pt x="0" y="154"/>
                </a:cubicBezTo>
                <a:close/>
              </a:path>
            </a:pathLst>
          </a:custGeom>
          <a:noFill/>
          <a:ln w="57150" cap="flat">
            <a:solidFill>
              <a:srgbClr val="565C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81968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solidFill>
                  <a:srgbClr val="B70032"/>
                </a:solidFill>
                <a:hlinkClick r:id="" action="ppaction://customshow?id=25&amp;return=true">
                  <a:extLst>
                    <a:ext uri="{A12FA001-AC4F-418D-AE19-62706E023703}">
                      <ahyp:hlinkClr xmlns:ahyp="http://schemas.microsoft.com/office/drawing/2018/hyperlinkcolor" val="tx"/>
                    </a:ext>
                  </a:extLst>
                </a:hlinkClick>
              </a:rPr>
              <a:t>Link to Lab:  Unit Test Workflow</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EC8578ED-D27D-4615-8F70-8CBEFC75CB7F}"/>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FF873E23-3987-4CE1-A86D-3BA0C845B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7226188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Test Case Fundamentals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0252B3D-4E26-4392-9D70-FC8BF2FBE1B2}"/>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D4185C5-E7CE-41BA-8C4C-CB763839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564902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p:txBody>
          <a:bodyPr/>
          <a:lstStyle/>
          <a:p>
            <a:pPr lvl="1"/>
            <a:r>
              <a:rPr lang="en-US" sz="2000" dirty="0"/>
              <a:t>Where does </a:t>
            </a:r>
            <a:r>
              <a:rPr lang="en-US" sz="2000" dirty="0" err="1"/>
              <a:t>VectorCAST</a:t>
            </a:r>
            <a:r>
              <a:rPr lang="en-US" sz="2000" dirty="0"/>
              <a:t>/QA fit?</a:t>
            </a:r>
          </a:p>
          <a:p>
            <a:pPr lvl="1"/>
            <a:r>
              <a:rPr lang="en-US" sz="2000" dirty="0"/>
              <a:t>What is </a:t>
            </a:r>
            <a:r>
              <a:rPr lang="en-US" sz="2000" dirty="0" err="1"/>
              <a:t>VectorCAST</a:t>
            </a:r>
            <a:r>
              <a:rPr lang="en-US" sz="2000" dirty="0"/>
              <a:t>/QA?</a:t>
            </a:r>
          </a:p>
          <a:p>
            <a:pPr lvl="1"/>
            <a:r>
              <a:rPr lang="en-US" sz="2000" dirty="0"/>
              <a:t>Terminology</a:t>
            </a:r>
          </a:p>
          <a:p>
            <a:pPr lvl="1"/>
            <a:r>
              <a:rPr lang="en-US" sz="2000" dirty="0"/>
              <a:t>How the pieces fit together?</a:t>
            </a:r>
          </a:p>
          <a:p>
            <a:pPr lvl="1"/>
            <a:r>
              <a:rPr lang="en-US" sz="2000" dirty="0"/>
              <a:t>Steps to setup </a:t>
            </a:r>
            <a:r>
              <a:rPr lang="en-US" sz="2000" dirty="0" err="1"/>
              <a:t>VectorCAST</a:t>
            </a:r>
            <a:r>
              <a:rPr lang="en-US" sz="2000" dirty="0"/>
              <a:t>/QA</a:t>
            </a:r>
          </a:p>
          <a:p>
            <a:endParaRPr lang="en-US"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System Test Workflow Overview</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35218616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C05301-11E3-43EE-BE59-5BBA5E354410}"/>
              </a:ext>
            </a:extLst>
          </p:cNvPr>
          <p:cNvSpPr>
            <a:spLocks noGrp="1"/>
          </p:cNvSpPr>
          <p:nvPr>
            <p:ph sz="quarter" idx="13"/>
          </p:nvPr>
        </p:nvSpPr>
        <p:spPr/>
        <p:txBody>
          <a:bodyPr/>
          <a:lstStyle/>
          <a:p>
            <a:r>
              <a:rPr lang="en-US" sz="2000" dirty="0" err="1"/>
              <a:t>VectorCAST</a:t>
            </a:r>
            <a:r>
              <a:rPr lang="en-US" sz="2000" dirty="0"/>
              <a:t> QA is a system testing tool.</a:t>
            </a:r>
          </a:p>
          <a:p>
            <a:endParaRPr lang="en-US" sz="2000" dirty="0"/>
          </a:p>
          <a:p>
            <a:r>
              <a:rPr lang="en-US" sz="2000" dirty="0"/>
              <a:t>Unit testing</a:t>
            </a:r>
          </a:p>
          <a:p>
            <a:pPr lvl="2"/>
            <a:r>
              <a:rPr lang="en-US" sz="2000" dirty="0"/>
              <a:t>Instrument one file or a subset of files</a:t>
            </a:r>
          </a:p>
          <a:p>
            <a:pPr lvl="2"/>
            <a:r>
              <a:rPr lang="en-US" sz="2000" dirty="0"/>
              <a:t>Stub external </a:t>
            </a:r>
            <a:r>
              <a:rPr lang="en-US" sz="2000" dirty="0" err="1"/>
              <a:t>dependicies</a:t>
            </a:r>
            <a:endParaRPr lang="en-US" sz="2000" dirty="0"/>
          </a:p>
          <a:p>
            <a:pPr lvl="2"/>
            <a:r>
              <a:rPr lang="en-US" sz="2000" dirty="0"/>
              <a:t>Set input and expected values</a:t>
            </a:r>
          </a:p>
          <a:p>
            <a:pPr>
              <a:buNone/>
            </a:pPr>
            <a:endParaRPr lang="en-US" sz="2000" dirty="0"/>
          </a:p>
          <a:p>
            <a:pPr>
              <a:buNone/>
            </a:pPr>
            <a:r>
              <a:rPr lang="en-US" sz="2000" dirty="0"/>
              <a:t>System testing</a:t>
            </a:r>
          </a:p>
          <a:p>
            <a:pPr lvl="2"/>
            <a:r>
              <a:rPr lang="en-US" sz="2000" dirty="0"/>
              <a:t>Entire application is instrumented</a:t>
            </a:r>
          </a:p>
          <a:p>
            <a:pPr lvl="2"/>
            <a:r>
              <a:rPr lang="en-US" sz="2000" dirty="0"/>
              <a:t>No stubbing</a:t>
            </a:r>
          </a:p>
          <a:p>
            <a:pPr lvl="2"/>
            <a:r>
              <a:rPr lang="en-US" sz="2000" dirty="0"/>
              <a:t>Exercise the application with scripts or manual testing procedures</a:t>
            </a:r>
          </a:p>
        </p:txBody>
      </p:sp>
      <p:sp>
        <p:nvSpPr>
          <p:cNvPr id="3" name="Text Placeholder 2">
            <a:extLst>
              <a:ext uri="{FF2B5EF4-FFF2-40B4-BE49-F238E27FC236}">
                <a16:creationId xmlns:a16="http://schemas.microsoft.com/office/drawing/2014/main" id="{8B13CCB4-9190-4E15-AEF9-92B854EE7CF7}"/>
              </a:ext>
            </a:extLst>
          </p:cNvPr>
          <p:cNvSpPr>
            <a:spLocks noGrp="1"/>
          </p:cNvSpPr>
          <p:nvPr>
            <p:ph type="body" sz="quarter" idx="12"/>
          </p:nvPr>
        </p:nvSpPr>
        <p:spPr/>
        <p:txBody>
          <a:bodyPr/>
          <a:lstStyle/>
          <a:p>
            <a:r>
              <a:rPr lang="en-US" dirty="0"/>
              <a:t>What is </a:t>
            </a:r>
            <a:r>
              <a:rPr lang="en-US" dirty="0" err="1"/>
              <a:t>VectorCAST</a:t>
            </a:r>
            <a:r>
              <a:rPr lang="en-US" dirty="0"/>
              <a:t> QA</a:t>
            </a:r>
          </a:p>
        </p:txBody>
      </p:sp>
      <p:sp>
        <p:nvSpPr>
          <p:cNvPr id="4" name="Title 3">
            <a:extLst>
              <a:ext uri="{FF2B5EF4-FFF2-40B4-BE49-F238E27FC236}">
                <a16:creationId xmlns:a16="http://schemas.microsoft.com/office/drawing/2014/main" id="{0DE0199A-EC04-4E05-B16D-AE08325DB988}"/>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40976741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6709557-CC64-4F5A-A20E-E900383AFF54}"/>
              </a:ext>
            </a:extLst>
          </p:cNvPr>
          <p:cNvSpPr>
            <a:spLocks noGrp="1"/>
          </p:cNvSpPr>
          <p:nvPr>
            <p:ph type="pic" sz="quarter" idx="14"/>
          </p:nvPr>
        </p:nvSpPr>
        <p:spPr/>
      </p:sp>
      <p:sp>
        <p:nvSpPr>
          <p:cNvPr id="3" name="Text Placeholder 2">
            <a:extLst>
              <a:ext uri="{FF2B5EF4-FFF2-40B4-BE49-F238E27FC236}">
                <a16:creationId xmlns:a16="http://schemas.microsoft.com/office/drawing/2014/main" id="{DFD8C28C-B4DF-44C0-A77B-E3397BA6BFCF}"/>
              </a:ext>
            </a:extLst>
          </p:cNvPr>
          <p:cNvSpPr>
            <a:spLocks noGrp="1"/>
          </p:cNvSpPr>
          <p:nvPr>
            <p:ph type="body" sz="quarter" idx="12"/>
          </p:nvPr>
        </p:nvSpPr>
        <p:spPr/>
        <p:txBody>
          <a:bodyPr/>
          <a:lstStyle/>
          <a:p>
            <a:r>
              <a:rPr lang="en-US" dirty="0"/>
              <a:t>Where </a:t>
            </a:r>
            <a:r>
              <a:rPr lang="en-US" dirty="0" err="1"/>
              <a:t>VectorCAST</a:t>
            </a:r>
            <a:r>
              <a:rPr lang="en-US" dirty="0"/>
              <a:t> QA Fits into Your Development Process</a:t>
            </a:r>
          </a:p>
        </p:txBody>
      </p:sp>
      <p:sp>
        <p:nvSpPr>
          <p:cNvPr id="4" name="Title 3">
            <a:extLst>
              <a:ext uri="{FF2B5EF4-FFF2-40B4-BE49-F238E27FC236}">
                <a16:creationId xmlns:a16="http://schemas.microsoft.com/office/drawing/2014/main" id="{DEE52BD2-7C94-4DCD-8CED-2B92D5C76376}"/>
              </a:ext>
            </a:extLst>
          </p:cNvPr>
          <p:cNvSpPr>
            <a:spLocks noGrp="1"/>
          </p:cNvSpPr>
          <p:nvPr>
            <p:ph type="title"/>
          </p:nvPr>
        </p:nvSpPr>
        <p:spPr/>
        <p:txBody>
          <a:bodyPr/>
          <a:lstStyle/>
          <a:p>
            <a:r>
              <a:rPr lang="en-US" dirty="0"/>
              <a:t>Lecture: System Test Workflow</a:t>
            </a:r>
          </a:p>
        </p:txBody>
      </p:sp>
      <p:sp>
        <p:nvSpPr>
          <p:cNvPr id="5" name="TextBox 4">
            <a:extLst>
              <a:ext uri="{FF2B5EF4-FFF2-40B4-BE49-F238E27FC236}">
                <a16:creationId xmlns:a16="http://schemas.microsoft.com/office/drawing/2014/main" id="{BAD7D49A-9155-4198-A9CD-88A6C9124595}"/>
              </a:ext>
            </a:extLst>
          </p:cNvPr>
          <p:cNvSpPr txBox="1"/>
          <p:nvPr/>
        </p:nvSpPr>
        <p:spPr>
          <a:xfrm>
            <a:off x="9307493" y="3444231"/>
            <a:ext cx="1932007" cy="476250"/>
          </a:xfrm>
          <a:prstGeom prst="rect">
            <a:avLst/>
          </a:prstGeom>
          <a:noFill/>
        </p:spPr>
        <p:txBody>
          <a:bodyPr wrap="none" lIns="0" tIns="0" rIns="0" bIns="0" rtlCol="0">
            <a:noAutofit/>
          </a:bodyPr>
          <a:lstStyle/>
          <a:p>
            <a:pPr algn="l"/>
            <a:r>
              <a:rPr lang="en-US" sz="1600" dirty="0"/>
              <a:t>VectorCAST QA</a:t>
            </a:r>
          </a:p>
        </p:txBody>
      </p:sp>
      <p:cxnSp>
        <p:nvCxnSpPr>
          <p:cNvPr id="6" name="Straight Arrow Connector 5">
            <a:extLst>
              <a:ext uri="{FF2B5EF4-FFF2-40B4-BE49-F238E27FC236}">
                <a16:creationId xmlns:a16="http://schemas.microsoft.com/office/drawing/2014/main" id="{E70DAFD9-D79A-476F-948A-BCB4080CA2C0}"/>
              </a:ext>
            </a:extLst>
          </p:cNvPr>
          <p:cNvCxnSpPr>
            <a:cxnSpLocks/>
          </p:cNvCxnSpPr>
          <p:nvPr/>
        </p:nvCxnSpPr>
        <p:spPr>
          <a:xfrm flipH="1" flipV="1">
            <a:off x="8477250" y="2790092"/>
            <a:ext cx="690750" cy="654139"/>
          </a:xfrm>
          <a:prstGeom prst="straightConnector1">
            <a:avLst/>
          </a:prstGeom>
          <a:ln w="63500">
            <a:tailEnd type="stealth"/>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9398C7C-6747-49E3-BCCE-00E4AED83A2D}"/>
              </a:ext>
            </a:extLst>
          </p:cNvPr>
          <p:cNvCxnSpPr>
            <a:cxnSpLocks/>
          </p:cNvCxnSpPr>
          <p:nvPr/>
        </p:nvCxnSpPr>
        <p:spPr>
          <a:xfrm flipH="1">
            <a:off x="8673294" y="3596631"/>
            <a:ext cx="481800" cy="0"/>
          </a:xfrm>
          <a:prstGeom prst="straightConnector1">
            <a:avLst/>
          </a:prstGeom>
          <a:ln w="63500">
            <a:tailEnd type="stealt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7BA4B40-0534-4DD1-82CC-033954538F7C}"/>
              </a:ext>
            </a:extLst>
          </p:cNvPr>
          <p:cNvGrpSpPr/>
          <p:nvPr/>
        </p:nvGrpSpPr>
        <p:grpSpPr>
          <a:xfrm>
            <a:off x="3518706" y="1384535"/>
            <a:ext cx="5154588" cy="4988314"/>
            <a:chOff x="3523255" y="1331175"/>
            <a:chExt cx="5154588" cy="4988314"/>
          </a:xfrm>
        </p:grpSpPr>
        <p:sp>
          <p:nvSpPr>
            <p:cNvPr id="9" name="Circular Arrow 6">
              <a:extLst>
                <a:ext uri="{FF2B5EF4-FFF2-40B4-BE49-F238E27FC236}">
                  <a16:creationId xmlns:a16="http://schemas.microsoft.com/office/drawing/2014/main" id="{7840304D-57B2-4E4D-8FA6-91DCD32628F5}"/>
                </a:ext>
              </a:extLst>
            </p:cNvPr>
            <p:cNvSpPr/>
            <p:nvPr/>
          </p:nvSpPr>
          <p:spPr>
            <a:xfrm flipH="1">
              <a:off x="3523255" y="1331175"/>
              <a:ext cx="5154588" cy="4988314"/>
            </a:xfrm>
            <a:prstGeom prst="circularArrow">
              <a:avLst>
                <a:gd name="adj1" fmla="val 5909"/>
                <a:gd name="adj2" fmla="val 649116"/>
                <a:gd name="adj3" fmla="val 15987521"/>
                <a:gd name="adj4" fmla="val 17269864"/>
                <a:gd name="adj5" fmla="val 5757"/>
              </a:avLst>
            </a:prstGeom>
            <a:solidFill>
              <a:srgbClr val="848B8E"/>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Down Arrow 7">
              <a:extLst>
                <a:ext uri="{FF2B5EF4-FFF2-40B4-BE49-F238E27FC236}">
                  <a16:creationId xmlns:a16="http://schemas.microsoft.com/office/drawing/2014/main" id="{5541B4E8-A4B5-4A83-99FB-405A025607BF}"/>
                </a:ext>
              </a:extLst>
            </p:cNvPr>
            <p:cNvSpPr/>
            <p:nvPr/>
          </p:nvSpPr>
          <p:spPr>
            <a:xfrm rot="11804170">
              <a:off x="7050841" y="1549511"/>
              <a:ext cx="718382" cy="3918142"/>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Down Arrow 8">
              <a:extLst>
                <a:ext uri="{FF2B5EF4-FFF2-40B4-BE49-F238E27FC236}">
                  <a16:creationId xmlns:a16="http://schemas.microsoft.com/office/drawing/2014/main" id="{7E98290E-F9FC-4180-94AA-E7C76ADBE8CB}"/>
                </a:ext>
              </a:extLst>
            </p:cNvPr>
            <p:cNvSpPr/>
            <p:nvPr/>
          </p:nvSpPr>
          <p:spPr>
            <a:xfrm rot="20609427" flipH="1">
              <a:off x="4604322" y="1636262"/>
              <a:ext cx="718382" cy="4129713"/>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Freeform 9">
              <a:extLst>
                <a:ext uri="{FF2B5EF4-FFF2-40B4-BE49-F238E27FC236}">
                  <a16:creationId xmlns:a16="http://schemas.microsoft.com/office/drawing/2014/main" id="{90E98B64-03C1-4C50-BF38-3351E1F9BB56}"/>
                </a:ext>
              </a:extLst>
            </p:cNvPr>
            <p:cNvSpPr/>
            <p:nvPr/>
          </p:nvSpPr>
          <p:spPr>
            <a:xfrm>
              <a:off x="4539791" y="5072410"/>
              <a:ext cx="3115677" cy="831385"/>
            </a:xfrm>
            <a:custGeom>
              <a:avLst/>
              <a:gdLst>
                <a:gd name="connsiteX0" fmla="*/ 0 w 3081429"/>
                <a:gd name="connsiteY0" fmla="*/ 0 h 914400"/>
                <a:gd name="connsiteX1" fmla="*/ 1538061 w 3081429"/>
                <a:gd name="connsiteY1" fmla="*/ 0 h 914400"/>
                <a:gd name="connsiteX2" fmla="*/ 1540715 w 3081429"/>
                <a:gd name="connsiteY2" fmla="*/ 9187 h 914400"/>
                <a:gd name="connsiteX3" fmla="*/ 1543368 w 3081429"/>
                <a:gd name="connsiteY3" fmla="*/ 0 h 914400"/>
                <a:gd name="connsiteX4" fmla="*/ 3081429 w 3081429"/>
                <a:gd name="connsiteY4" fmla="*/ 0 h 914400"/>
                <a:gd name="connsiteX5" fmla="*/ 2817323 w 3081429"/>
                <a:gd name="connsiteY5" fmla="*/ 914400 h 914400"/>
                <a:gd name="connsiteX6" fmla="*/ 1802167 w 3081429"/>
                <a:gd name="connsiteY6" fmla="*/ 914400 h 914400"/>
                <a:gd name="connsiteX7" fmla="*/ 1279262 w 3081429"/>
                <a:gd name="connsiteY7" fmla="*/ 914400 h 914400"/>
                <a:gd name="connsiteX8" fmla="*/ 264106 w 3081429"/>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1429" h="914400">
                  <a:moveTo>
                    <a:pt x="0" y="0"/>
                  </a:moveTo>
                  <a:lnTo>
                    <a:pt x="1538061" y="0"/>
                  </a:lnTo>
                  <a:lnTo>
                    <a:pt x="1540715" y="9187"/>
                  </a:lnTo>
                  <a:lnTo>
                    <a:pt x="1543368" y="0"/>
                  </a:lnTo>
                  <a:lnTo>
                    <a:pt x="3081429" y="0"/>
                  </a:lnTo>
                  <a:lnTo>
                    <a:pt x="2817323" y="914400"/>
                  </a:lnTo>
                  <a:lnTo>
                    <a:pt x="1802167" y="914400"/>
                  </a:lnTo>
                  <a:lnTo>
                    <a:pt x="1279262" y="914400"/>
                  </a:lnTo>
                  <a:lnTo>
                    <a:pt x="264106" y="914400"/>
                  </a:lnTo>
                  <a:close/>
                </a:path>
              </a:pathLst>
            </a:cu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Coding</a:t>
              </a:r>
            </a:p>
          </p:txBody>
        </p:sp>
        <p:sp>
          <p:nvSpPr>
            <p:cNvPr id="13" name="Parallelogram 12">
              <a:extLst>
                <a:ext uri="{FF2B5EF4-FFF2-40B4-BE49-F238E27FC236}">
                  <a16:creationId xmlns:a16="http://schemas.microsoft.com/office/drawing/2014/main" id="{4A9FF9AF-0F6A-4DA5-8B7B-973A754CA69B}"/>
                </a:ext>
              </a:extLst>
            </p:cNvPr>
            <p:cNvSpPr/>
            <p:nvPr/>
          </p:nvSpPr>
          <p:spPr>
            <a:xfrm flipH="1">
              <a:off x="4021464" y="3184003"/>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Architecture</a:t>
              </a:r>
            </a:p>
          </p:txBody>
        </p:sp>
        <p:sp>
          <p:nvSpPr>
            <p:cNvPr id="14" name="Parallelogram 13">
              <a:extLst>
                <a:ext uri="{FF2B5EF4-FFF2-40B4-BE49-F238E27FC236}">
                  <a16:creationId xmlns:a16="http://schemas.microsoft.com/office/drawing/2014/main" id="{7A5C19E3-0E63-42FD-A435-92B7523A7383}"/>
                </a:ext>
              </a:extLst>
            </p:cNvPr>
            <p:cNvSpPr/>
            <p:nvPr/>
          </p:nvSpPr>
          <p:spPr>
            <a:xfrm flipH="1">
              <a:off x="3761669" y="2251702"/>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Requirements Specification</a:t>
              </a:r>
            </a:p>
          </p:txBody>
        </p:sp>
        <p:sp>
          <p:nvSpPr>
            <p:cNvPr id="15" name="Parallelogram 14">
              <a:extLst>
                <a:ext uri="{FF2B5EF4-FFF2-40B4-BE49-F238E27FC236}">
                  <a16:creationId xmlns:a16="http://schemas.microsoft.com/office/drawing/2014/main" id="{72833C94-11C0-45D7-93E3-19319967EFFD}"/>
                </a:ext>
              </a:extLst>
            </p:cNvPr>
            <p:cNvSpPr/>
            <p:nvPr/>
          </p:nvSpPr>
          <p:spPr>
            <a:xfrm flipH="1">
              <a:off x="4270728" y="4116303"/>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System</a:t>
              </a:r>
            </a:p>
            <a:p>
              <a:pPr algn="ctr"/>
              <a:r>
                <a:rPr lang="en-US" sz="1400" b="1" dirty="0">
                  <a:latin typeface="Calibri Light" panose="020F0302020204030204" pitchFamily="34" charset="0"/>
                </a:rPr>
                <a:t>Design</a:t>
              </a:r>
            </a:p>
          </p:txBody>
        </p:sp>
        <p:sp>
          <p:nvSpPr>
            <p:cNvPr id="16" name="Parallelogram 15">
              <a:extLst>
                <a:ext uri="{FF2B5EF4-FFF2-40B4-BE49-F238E27FC236}">
                  <a16:creationId xmlns:a16="http://schemas.microsoft.com/office/drawing/2014/main" id="{D2DDC5B8-660A-4F8F-A90C-0E1C0F517110}"/>
                </a:ext>
              </a:extLst>
            </p:cNvPr>
            <p:cNvSpPr/>
            <p:nvPr/>
          </p:nvSpPr>
          <p:spPr>
            <a:xfrm>
              <a:off x="6883954" y="2236088"/>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bg1"/>
                  </a:solidFill>
                  <a:latin typeface="Calibri Light" panose="020F0302020204030204" pitchFamily="34" charset="0"/>
                </a:rPr>
                <a:t>System</a:t>
              </a:r>
            </a:p>
            <a:p>
              <a:pPr algn="ctr"/>
              <a:r>
                <a:rPr lang="en-US" sz="1400" b="1" dirty="0">
                  <a:solidFill>
                    <a:schemeClr val="bg1"/>
                  </a:solidFill>
                  <a:latin typeface="Calibri Light" panose="020F0302020204030204" pitchFamily="34" charset="0"/>
                </a:rPr>
                <a:t>Testing</a:t>
              </a:r>
            </a:p>
          </p:txBody>
        </p:sp>
        <p:sp>
          <p:nvSpPr>
            <p:cNvPr id="17" name="Parallelogram 16">
              <a:extLst>
                <a:ext uri="{FF2B5EF4-FFF2-40B4-BE49-F238E27FC236}">
                  <a16:creationId xmlns:a16="http://schemas.microsoft.com/office/drawing/2014/main" id="{0FAC4062-2966-410B-8398-DD4401A82E98}"/>
                </a:ext>
              </a:extLst>
            </p:cNvPr>
            <p:cNvSpPr/>
            <p:nvPr/>
          </p:nvSpPr>
          <p:spPr>
            <a:xfrm>
              <a:off x="6607163" y="3184003"/>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Integration Testing</a:t>
              </a:r>
            </a:p>
          </p:txBody>
        </p:sp>
        <p:sp>
          <p:nvSpPr>
            <p:cNvPr id="18" name="Parallelogram 17">
              <a:extLst>
                <a:ext uri="{FF2B5EF4-FFF2-40B4-BE49-F238E27FC236}">
                  <a16:creationId xmlns:a16="http://schemas.microsoft.com/office/drawing/2014/main" id="{CEBF2003-52E9-455E-B9EA-1DF11EFA47A2}"/>
                </a:ext>
              </a:extLst>
            </p:cNvPr>
            <p:cNvSpPr/>
            <p:nvPr/>
          </p:nvSpPr>
          <p:spPr>
            <a:xfrm>
              <a:off x="6326378" y="4124496"/>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Unit</a:t>
              </a:r>
            </a:p>
            <a:p>
              <a:pPr algn="ctr"/>
              <a:r>
                <a:rPr lang="en-US" sz="1400" b="1" dirty="0">
                  <a:latin typeface="Calibri Light" panose="020F0302020204030204" pitchFamily="34" charset="0"/>
                </a:rPr>
                <a:t>Testing</a:t>
              </a:r>
            </a:p>
          </p:txBody>
        </p:sp>
      </p:grpSp>
    </p:spTree>
    <p:extLst>
      <p:ext uri="{BB962C8B-B14F-4D97-AF65-F5344CB8AC3E}">
        <p14:creationId xmlns:p14="http://schemas.microsoft.com/office/powerpoint/2010/main" val="3522438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nvPr>
        </p:nvGraphicFramePr>
        <p:xfrm>
          <a:off x="670985" y="1385166"/>
          <a:ext cx="10052433" cy="5130800"/>
        </p:xfrm>
        <a:graphic>
          <a:graphicData uri="http://schemas.openxmlformats.org/drawingml/2006/table">
            <a:tbl>
              <a:tblPr firstRow="1" bandRow="1">
                <a:tableStyleId>{2D5ABB26-0587-4C30-8999-92F81FD0307C}</a:tableStyleId>
              </a:tblPr>
              <a:tblGrid>
                <a:gridCol w="2415743">
                  <a:extLst>
                    <a:ext uri="{9D8B030D-6E8A-4147-A177-3AD203B41FA5}">
                      <a16:colId xmlns:a16="http://schemas.microsoft.com/office/drawing/2014/main" val="20000"/>
                    </a:ext>
                  </a:extLst>
                </a:gridCol>
                <a:gridCol w="7636690">
                  <a:extLst>
                    <a:ext uri="{9D8B030D-6E8A-4147-A177-3AD203B41FA5}">
                      <a16:colId xmlns:a16="http://schemas.microsoft.com/office/drawing/2014/main" val="20001"/>
                    </a:ext>
                  </a:extLst>
                </a:gridCol>
              </a:tblGrid>
              <a:tr h="370840">
                <a:tc>
                  <a:txBody>
                    <a:bodyPr/>
                    <a:lstStyle/>
                    <a:p>
                      <a:r>
                        <a:rPr lang="en-US" sz="1200" b="1" i="1" dirty="0">
                          <a:solidFill>
                            <a:srgbClr val="B70032"/>
                          </a:solidFill>
                        </a:rPr>
                        <a:t>System Testing</a:t>
                      </a:r>
                    </a:p>
                  </a:txBody>
                  <a:tcPr marL="92620" marR="92620"/>
                </a:tc>
                <a:tc>
                  <a:txBody>
                    <a:bodyPr/>
                    <a:lstStyle/>
                    <a:p>
                      <a:r>
                        <a:rPr lang="en-US" sz="1200" b="0" i="0" u="none" strike="noStrike" kern="1200" baseline="0" dirty="0">
                          <a:solidFill>
                            <a:schemeClr val="tx1"/>
                          </a:solidFill>
                          <a:latin typeface="+mn-lt"/>
                          <a:ea typeface="+mn-ea"/>
                          <a:cs typeface="+mn-cs"/>
                        </a:rPr>
                        <a:t>Testing </a:t>
                      </a:r>
                      <a:r>
                        <a:rPr lang="en-US" sz="1200" b="0" i="0" u="none" strike="noStrike" kern="1200" baseline="0" noProof="0" dirty="0">
                          <a:solidFill>
                            <a:schemeClr val="tx1"/>
                          </a:solidFill>
                          <a:latin typeface="+mn-lt"/>
                          <a:ea typeface="+mn-ea"/>
                          <a:cs typeface="+mn-cs"/>
                        </a:rPr>
                        <a:t>methodology</a:t>
                      </a:r>
                      <a:r>
                        <a:rPr lang="en-US" sz="1200" b="0" i="0" u="none" strike="noStrike" kern="1200" baseline="0" dirty="0">
                          <a:solidFill>
                            <a:schemeClr val="tx1"/>
                          </a:solidFill>
                          <a:latin typeface="+mn-lt"/>
                          <a:ea typeface="+mn-ea"/>
                          <a:cs typeface="+mn-cs"/>
                        </a:rPr>
                        <a:t> that’s applied to a Software Project (Drivers, Interfaces, Application, etc.). Tools to develop system tests are </a:t>
                      </a:r>
                      <a:r>
                        <a:rPr lang="en-US" sz="1200" b="0" i="0" u="none" strike="noStrike" kern="1200" baseline="0" dirty="0" err="1">
                          <a:solidFill>
                            <a:schemeClr val="tx1"/>
                          </a:solidFill>
                          <a:latin typeface="+mn-lt"/>
                          <a:ea typeface="+mn-ea"/>
                          <a:cs typeface="+mn-cs"/>
                        </a:rPr>
                        <a:t>CANoe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vTestStudio</a:t>
                      </a:r>
                      <a:r>
                        <a:rPr lang="en-US" sz="1200" b="0" i="0" u="none" strike="noStrike" kern="1200" baseline="0" dirty="0">
                          <a:solidFill>
                            <a:schemeClr val="tx1"/>
                          </a:solidFill>
                          <a:latin typeface="+mn-lt"/>
                          <a:ea typeface="+mn-ea"/>
                          <a:cs typeface="+mn-cs"/>
                        </a:rPr>
                        <a:t>, NI Test Stand, Python Scripts, debuggers, etc.</a:t>
                      </a:r>
                      <a:endParaRPr lang="en-US" sz="1200" dirty="0"/>
                    </a:p>
                  </a:txBody>
                  <a:tcPr marL="92620" marR="92620"/>
                </a:tc>
                <a:extLst>
                  <a:ext uri="{0D108BD9-81ED-4DB2-BD59-A6C34878D82A}">
                    <a16:rowId xmlns:a16="http://schemas.microsoft.com/office/drawing/2014/main" val="10000"/>
                  </a:ext>
                </a:extLst>
              </a:tr>
              <a:tr h="370840">
                <a:tc>
                  <a:txBody>
                    <a:bodyPr/>
                    <a:lstStyle/>
                    <a:p>
                      <a:r>
                        <a:rPr lang="en-US" sz="1200" b="1" i="1" dirty="0">
                          <a:solidFill>
                            <a:srgbClr val="B70032"/>
                          </a:solidFill>
                        </a:rPr>
                        <a:t>Preprocessor</a:t>
                      </a:r>
                    </a:p>
                  </a:txBody>
                  <a:tcPr marL="92620" marR="92620"/>
                </a:tc>
                <a:tc>
                  <a:txBody>
                    <a:bodyPr/>
                    <a:lstStyle/>
                    <a:p>
                      <a:r>
                        <a:rPr lang="en-US" sz="1200" b="0" i="0" u="none" strike="noStrike" kern="1200" baseline="0" dirty="0">
                          <a:solidFill>
                            <a:schemeClr val="tx1"/>
                          </a:solidFill>
                          <a:latin typeface="+mn-lt"/>
                          <a:ea typeface="+mn-ea"/>
                          <a:cs typeface="+mn-cs"/>
                        </a:rPr>
                        <a:t>Compiler mechanism to breakdown macros, header files, and tag for compilation</a:t>
                      </a:r>
                      <a:endParaRPr lang="en-US" sz="1200" dirty="0"/>
                    </a:p>
                  </a:txBody>
                  <a:tcPr marL="92620" marR="92620"/>
                </a:tc>
                <a:extLst>
                  <a:ext uri="{0D108BD9-81ED-4DB2-BD59-A6C34878D82A}">
                    <a16:rowId xmlns:a16="http://schemas.microsoft.com/office/drawing/2014/main" val="10001"/>
                  </a:ext>
                </a:extLst>
              </a:tr>
              <a:tr h="640080">
                <a:tc>
                  <a:txBody>
                    <a:bodyPr/>
                    <a:lstStyle/>
                    <a:p>
                      <a:r>
                        <a:rPr lang="en-US" sz="1200" b="1" i="1" dirty="0">
                          <a:solidFill>
                            <a:srgbClr val="B70032"/>
                          </a:solidFill>
                        </a:rPr>
                        <a:t>Translation Unit</a:t>
                      </a:r>
                    </a:p>
                    <a:p>
                      <a:endParaRPr lang="en-US" sz="1200" b="1" i="1" dirty="0">
                        <a:solidFill>
                          <a:srgbClr val="B70032"/>
                        </a:solidFill>
                      </a:endParaRPr>
                    </a:p>
                    <a:p>
                      <a:r>
                        <a:rPr lang="en-US" sz="1200" b="1" i="1" dirty="0">
                          <a:solidFill>
                            <a:srgbClr val="B70032"/>
                          </a:solidFill>
                        </a:rPr>
                        <a:t>Parser</a:t>
                      </a:r>
                    </a:p>
                  </a:txBody>
                  <a:tcPr marL="92620" marR="92620"/>
                </a:tc>
                <a:tc>
                  <a:txBody>
                    <a:bodyPr/>
                    <a:lstStyle/>
                    <a:p>
                      <a:r>
                        <a:rPr lang="en-US" sz="1200" b="0" i="0" u="none" strike="noStrike" kern="1200" baseline="0" dirty="0">
                          <a:solidFill>
                            <a:schemeClr val="tx1"/>
                          </a:solidFill>
                          <a:latin typeface="+mn-lt"/>
                          <a:ea typeface="+mn-ea"/>
                          <a:cs typeface="+mn-cs"/>
                        </a:rPr>
                        <a:t>Output of the preprocessor (*.</a:t>
                      </a:r>
                      <a:r>
                        <a:rPr lang="en-US" sz="1200" b="0" i="0" u="none" strike="noStrike" kern="1200" baseline="0" dirty="0" err="1">
                          <a:solidFill>
                            <a:schemeClr val="tx1"/>
                          </a:solidFill>
                          <a:latin typeface="+mn-lt"/>
                          <a:ea typeface="+mn-ea"/>
                          <a:cs typeface="+mn-cs"/>
                        </a:rPr>
                        <a:t>tu.c</a:t>
                      </a:r>
                      <a:r>
                        <a:rPr lang="en-US" sz="1200" b="0" i="0" u="none" strike="noStrike" kern="1200" baseline="0" dirty="0">
                          <a:solidFill>
                            <a:schemeClr val="tx1"/>
                          </a:solidFill>
                          <a:latin typeface="+mn-lt"/>
                          <a:ea typeface="+mn-ea"/>
                          <a:cs typeface="+mn-cs"/>
                        </a:rPr>
                        <a:t>, *.tu.cpp)</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Commercial tool to parse through the TU</a:t>
                      </a:r>
                      <a:endParaRPr lang="en-US" sz="1200" dirty="0"/>
                    </a:p>
                  </a:txBody>
                  <a:tcPr marL="92620" marR="92620"/>
                </a:tc>
                <a:extLst>
                  <a:ext uri="{0D108BD9-81ED-4DB2-BD59-A6C34878D82A}">
                    <a16:rowId xmlns:a16="http://schemas.microsoft.com/office/drawing/2014/main" val="10002"/>
                  </a:ext>
                </a:extLst>
              </a:tr>
              <a:tr h="370840">
                <a:tc>
                  <a:txBody>
                    <a:bodyPr/>
                    <a:lstStyle/>
                    <a:p>
                      <a:r>
                        <a:rPr lang="en-US" sz="1200" b="1" i="1" dirty="0">
                          <a:solidFill>
                            <a:srgbClr val="B70032"/>
                          </a:solidFill>
                        </a:rPr>
                        <a:t>Instrumentation</a:t>
                      </a:r>
                    </a:p>
                  </a:txBody>
                  <a:tcPr marL="92620" marR="92620"/>
                </a:tc>
                <a:tc>
                  <a:txBody>
                    <a:bodyPr/>
                    <a:lstStyle/>
                    <a:p>
                      <a:r>
                        <a:rPr lang="en-US" sz="1200" dirty="0"/>
                        <a:t>Code</a:t>
                      </a:r>
                      <a:r>
                        <a:rPr lang="en-US" sz="1200" baseline="0" dirty="0"/>
                        <a:t> added to your source code by VectorCAST to keep track of what statements and branches have been executed</a:t>
                      </a:r>
                      <a:endParaRPr lang="en-US" sz="1200" b="0" i="0" u="none" strike="noStrike" kern="1200" baseline="0" dirty="0">
                        <a:solidFill>
                          <a:schemeClr val="tx1"/>
                        </a:solidFill>
                        <a:latin typeface="+mn-lt"/>
                        <a:ea typeface="+mn-ea"/>
                        <a:cs typeface="+mn-cs"/>
                      </a:endParaRPr>
                    </a:p>
                  </a:txBody>
                  <a:tcPr marL="92620" marR="92620"/>
                </a:tc>
                <a:extLst>
                  <a:ext uri="{0D108BD9-81ED-4DB2-BD59-A6C34878D82A}">
                    <a16:rowId xmlns:a16="http://schemas.microsoft.com/office/drawing/2014/main" val="10003"/>
                  </a:ext>
                </a:extLst>
              </a:tr>
              <a:tr h="370840">
                <a:tc>
                  <a:txBody>
                    <a:bodyPr/>
                    <a:lstStyle/>
                    <a:p>
                      <a:r>
                        <a:rPr lang="en-US" sz="1200" b="1" i="1" dirty="0">
                          <a:solidFill>
                            <a:srgbClr val="B70032"/>
                          </a:solidFill>
                        </a:rPr>
                        <a:t>System Testing Environment</a:t>
                      </a:r>
                    </a:p>
                  </a:txBody>
                  <a:tcPr marL="92620" marR="92620"/>
                </a:tc>
                <a:tc>
                  <a:txBody>
                    <a:bodyPr/>
                    <a:lstStyle/>
                    <a:p>
                      <a:r>
                        <a:rPr lang="en-US" sz="1200" dirty="0"/>
                        <a:t>VectorCAST environment that lists the source files to instrument for code coverage. Formally VectorCAST/Cover</a:t>
                      </a:r>
                    </a:p>
                  </a:txBody>
                  <a:tcPr marL="92620" marR="92620"/>
                </a:tc>
                <a:extLst>
                  <a:ext uri="{0D108BD9-81ED-4DB2-BD59-A6C34878D82A}">
                    <a16:rowId xmlns:a16="http://schemas.microsoft.com/office/drawing/2014/main" val="10004"/>
                  </a:ext>
                </a:extLst>
              </a:tr>
              <a:tr h="370840">
                <a:tc>
                  <a:txBody>
                    <a:bodyPr/>
                    <a:lstStyle/>
                    <a:p>
                      <a:r>
                        <a:rPr lang="en-US" sz="1200" b="1" i="1" dirty="0">
                          <a:solidFill>
                            <a:srgbClr val="B70032"/>
                          </a:solidFill>
                        </a:rPr>
                        <a:t>VectorCAST/QA</a:t>
                      </a:r>
                    </a:p>
                  </a:txBody>
                  <a:tcPr marL="92620" marR="92620"/>
                </a:tc>
                <a:tc>
                  <a:txBody>
                    <a:bodyPr/>
                    <a:lstStyle/>
                    <a:p>
                      <a:r>
                        <a:rPr lang="en-US" sz="1200" dirty="0"/>
                        <a:t>VectorCAST platform that consists of a System Testing Environment and the automation of System Test Verification with code coverage</a:t>
                      </a:r>
                    </a:p>
                  </a:txBody>
                  <a:tcPr marL="92620" marR="92620"/>
                </a:tc>
                <a:extLst>
                  <a:ext uri="{0D108BD9-81ED-4DB2-BD59-A6C34878D82A}">
                    <a16:rowId xmlns:a16="http://schemas.microsoft.com/office/drawing/2014/main" val="10005"/>
                  </a:ext>
                </a:extLst>
              </a:tr>
              <a:tr h="45720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6"/>
                  </a:ext>
                </a:extLst>
              </a:tr>
              <a:tr h="45720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7"/>
                  </a:ext>
                </a:extLst>
              </a:tr>
              <a:tr h="37084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8"/>
                  </a:ext>
                </a:extLst>
              </a:tr>
              <a:tr h="82296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9"/>
                  </a:ext>
                </a:extLst>
              </a:tr>
            </a:tbl>
          </a:graphicData>
        </a:graphic>
      </p:graphicFrame>
      <p:sp>
        <p:nvSpPr>
          <p:cNvPr id="7" name="Textplatzhalter 6">
            <a:extLst>
              <a:ext uri="{FF2B5EF4-FFF2-40B4-BE49-F238E27FC236}">
                <a16:creationId xmlns:a16="http://schemas.microsoft.com/office/drawing/2014/main" id="{3D7C285F-567D-49CF-8CB2-2B2EC5C6535A}"/>
              </a:ext>
            </a:extLst>
          </p:cNvPr>
          <p:cNvSpPr>
            <a:spLocks noGrp="1"/>
          </p:cNvSpPr>
          <p:nvPr>
            <p:ph type="body" sz="quarter" idx="12"/>
          </p:nvPr>
        </p:nvSpPr>
        <p:spPr/>
        <p:txBody>
          <a:bodyPr/>
          <a:lstStyle/>
          <a:p>
            <a:r>
              <a:rPr lang="en-US" dirty="0"/>
              <a:t>Terminology</a:t>
            </a:r>
          </a:p>
        </p:txBody>
      </p:sp>
      <p:sp>
        <p:nvSpPr>
          <p:cNvPr id="3" name="Title 2"/>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29762862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52969070-5445-41AE-BD4A-D7AF967AE907}"/>
              </a:ext>
            </a:extLst>
          </p:cNvPr>
          <p:cNvSpPr/>
          <p:nvPr/>
        </p:nvSpPr>
        <p:spPr>
          <a:xfrm>
            <a:off x="669056" y="1148536"/>
            <a:ext cx="10876832" cy="52672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platzhalter 4">
            <a:extLst>
              <a:ext uri="{FF2B5EF4-FFF2-40B4-BE49-F238E27FC236}">
                <a16:creationId xmlns:a16="http://schemas.microsoft.com/office/drawing/2014/main" id="{35881037-0C23-42AA-ABB8-ECDA6C6369E8}"/>
              </a:ext>
            </a:extLst>
          </p:cNvPr>
          <p:cNvSpPr>
            <a:spLocks noGrp="1"/>
          </p:cNvSpPr>
          <p:nvPr>
            <p:ph type="body" sz="quarter" idx="12"/>
          </p:nvPr>
        </p:nvSpPr>
        <p:spPr/>
        <p:txBody>
          <a:bodyPr/>
          <a:lstStyle/>
          <a:p>
            <a:r>
              <a:rPr lang="en-US" dirty="0"/>
              <a:t>How the pieces fit together</a:t>
            </a:r>
          </a:p>
        </p:txBody>
      </p:sp>
      <p:sp>
        <p:nvSpPr>
          <p:cNvPr id="2" name="Title 1"/>
          <p:cNvSpPr>
            <a:spLocks noGrp="1"/>
          </p:cNvSpPr>
          <p:nvPr>
            <p:ph type="title"/>
          </p:nvPr>
        </p:nvSpPr>
        <p:spPr/>
        <p:txBody>
          <a:bodyPr/>
          <a:lstStyle/>
          <a:p>
            <a:r>
              <a:rPr lang="en-US" dirty="0"/>
              <a:t>Lecture: System Test Workflow</a:t>
            </a:r>
          </a:p>
        </p:txBody>
      </p:sp>
      <p:sp>
        <p:nvSpPr>
          <p:cNvPr id="57" name="Rounded Rectangle 56"/>
          <p:cNvSpPr/>
          <p:nvPr/>
        </p:nvSpPr>
        <p:spPr>
          <a:xfrm>
            <a:off x="8329019" y="4771483"/>
            <a:ext cx="1621211" cy="1382306"/>
          </a:xfrm>
          <a:prstGeom prst="roundRect">
            <a:avLst>
              <a:gd name="adj" fmla="val 5914"/>
            </a:avLst>
          </a:prstGeom>
          <a:solidFill>
            <a:srgbClr val="00A765"/>
          </a:solidFill>
          <a:ln>
            <a:noFill/>
          </a:ln>
          <a:effectLst>
            <a:outerShdw blurRad="50800" dist="38100" dir="2700000" algn="tl" rotWithShape="0">
              <a:prstClr val="black">
                <a:alpha val="40000"/>
              </a:prstClr>
            </a:outerShdw>
          </a:effectLst>
          <a:scene3d>
            <a:camera prst="orthographicFront"/>
            <a:lightRig rig="flat" dir="t">
              <a:rot lat="0" lon="0" rev="0"/>
            </a:lightRig>
          </a:scene3d>
          <a:sp3d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Target</a:t>
            </a:r>
          </a:p>
        </p:txBody>
      </p:sp>
      <p:grpSp>
        <p:nvGrpSpPr>
          <p:cNvPr id="10" name="Group 9"/>
          <p:cNvGrpSpPr/>
          <p:nvPr/>
        </p:nvGrpSpPr>
        <p:grpSpPr>
          <a:xfrm rot="5400000">
            <a:off x="8821529" y="3541476"/>
            <a:ext cx="1852022" cy="641595"/>
            <a:chOff x="5633952" y="3615386"/>
            <a:chExt cx="1708628" cy="641595"/>
          </a:xfrm>
        </p:grpSpPr>
        <p:sp>
          <p:nvSpPr>
            <p:cNvPr id="66" name="Left Arrow 65"/>
            <p:cNvSpPr/>
            <p:nvPr/>
          </p:nvSpPr>
          <p:spPr>
            <a:xfrm flipH="1">
              <a:off x="5633952" y="3615386"/>
              <a:ext cx="1581706" cy="641595"/>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p:cNvSpPr txBox="1"/>
            <p:nvPr/>
          </p:nvSpPr>
          <p:spPr>
            <a:xfrm>
              <a:off x="5911816" y="3755264"/>
              <a:ext cx="1430764" cy="307777"/>
            </a:xfrm>
            <a:prstGeom prst="rect">
              <a:avLst/>
            </a:prstGeom>
            <a:noFill/>
          </p:spPr>
          <p:txBody>
            <a:bodyPr wrap="square" rtlCol="0">
              <a:spAutoFit/>
            </a:bodyPr>
            <a:lstStyle/>
            <a:p>
              <a:r>
                <a:rPr lang="en-US" sz="1400" b="1" dirty="0">
                  <a:solidFill>
                    <a:srgbClr val="000000"/>
                  </a:solidFill>
                </a:rPr>
                <a:t>Load/Flash</a:t>
              </a:r>
            </a:p>
          </p:txBody>
        </p:sp>
      </p:grpSp>
      <p:grpSp>
        <p:nvGrpSpPr>
          <p:cNvPr id="8" name="Group 7">
            <a:extLst>
              <a:ext uri="{FF2B5EF4-FFF2-40B4-BE49-F238E27FC236}">
                <a16:creationId xmlns:a16="http://schemas.microsoft.com/office/drawing/2014/main" id="{60C13EC2-817B-47D1-93BE-D3432CF309DE}"/>
              </a:ext>
            </a:extLst>
          </p:cNvPr>
          <p:cNvGrpSpPr/>
          <p:nvPr/>
        </p:nvGrpSpPr>
        <p:grpSpPr>
          <a:xfrm>
            <a:off x="669056" y="1883656"/>
            <a:ext cx="1459889" cy="825341"/>
            <a:chOff x="669056" y="1883656"/>
            <a:chExt cx="1914432" cy="825341"/>
          </a:xfrm>
        </p:grpSpPr>
        <p:sp>
          <p:nvSpPr>
            <p:cNvPr id="71" name="Left Arrow 70"/>
            <p:cNvSpPr/>
            <p:nvPr/>
          </p:nvSpPr>
          <p:spPr>
            <a:xfrm flipH="1">
              <a:off x="1544402" y="2188408"/>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p:cNvGrpSpPr/>
            <p:nvPr/>
          </p:nvGrpSpPr>
          <p:grpSpPr>
            <a:xfrm>
              <a:off x="669056" y="1883656"/>
              <a:ext cx="718466" cy="825341"/>
              <a:chOff x="6023498" y="1029038"/>
              <a:chExt cx="718466" cy="825341"/>
            </a:xfrm>
          </p:grpSpPr>
          <p:sp>
            <p:nvSpPr>
              <p:cNvPr id="73" name="TextBox 72"/>
              <p:cNvSpPr txBox="1"/>
              <p:nvPr/>
            </p:nvSpPr>
            <p:spPr>
              <a:xfrm>
                <a:off x="6023498" y="1029038"/>
                <a:ext cx="718466" cy="276999"/>
              </a:xfrm>
              <a:prstGeom prst="rect">
                <a:avLst/>
              </a:prstGeom>
              <a:noFill/>
            </p:spPr>
            <p:txBody>
              <a:bodyPr wrap="none" rtlCol="0">
                <a:spAutoFit/>
              </a:bodyPr>
              <a:lstStyle/>
              <a:p>
                <a:pPr algn="ctr"/>
                <a:r>
                  <a:rPr lang="en-US" sz="1200" i="1" dirty="0">
                    <a:solidFill>
                      <a:srgbClr val="002060"/>
                    </a:solidFill>
                  </a:rPr>
                  <a:t>Source</a:t>
                </a:r>
              </a:p>
            </p:txBody>
          </p:sp>
          <p:pic>
            <p:nvPicPr>
              <p:cNvPr id="74" name="Picture 3" descr="C:\Documents and Settings\mjr\My Documents\RIELLY\icons\cpp-en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463" y="1268591"/>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 name="Group 15">
            <a:extLst>
              <a:ext uri="{FF2B5EF4-FFF2-40B4-BE49-F238E27FC236}">
                <a16:creationId xmlns:a16="http://schemas.microsoft.com/office/drawing/2014/main" id="{9472F856-40EB-446B-BB06-0EDC09157B23}"/>
              </a:ext>
            </a:extLst>
          </p:cNvPr>
          <p:cNvGrpSpPr/>
          <p:nvPr/>
        </p:nvGrpSpPr>
        <p:grpSpPr>
          <a:xfrm>
            <a:off x="1716614" y="3130719"/>
            <a:ext cx="1599477" cy="2814144"/>
            <a:chOff x="2631014" y="3130719"/>
            <a:chExt cx="1599477" cy="2814144"/>
          </a:xfrm>
        </p:grpSpPr>
        <p:sp>
          <p:nvSpPr>
            <p:cNvPr id="81" name="Left Arrow 80"/>
            <p:cNvSpPr/>
            <p:nvPr/>
          </p:nvSpPr>
          <p:spPr>
            <a:xfrm rot="5400000" flipH="1">
              <a:off x="2859499" y="3439517"/>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p:cNvSpPr txBox="1"/>
            <p:nvPr/>
          </p:nvSpPr>
          <p:spPr>
            <a:xfrm>
              <a:off x="3011268" y="4965998"/>
              <a:ext cx="779381" cy="276999"/>
            </a:xfrm>
            <a:prstGeom prst="rect">
              <a:avLst/>
            </a:prstGeom>
            <a:noFill/>
          </p:spPr>
          <p:txBody>
            <a:bodyPr wrap="none" rtlCol="0">
              <a:spAutoFit/>
            </a:bodyPr>
            <a:lstStyle/>
            <a:p>
              <a:pPr algn="ctr"/>
              <a:r>
                <a:rPr lang="en-US" sz="1200" i="1" dirty="0">
                  <a:solidFill>
                    <a:srgbClr val="002060"/>
                  </a:solidFill>
                </a:rPr>
                <a:t>Reports</a:t>
              </a:r>
            </a:p>
          </p:txBody>
        </p:sp>
        <p:pic>
          <p:nvPicPr>
            <p:cNvPr id="84" name="Picture 2" descr="C:\Documents and Settings\mjr\My Documents\RIELLY\icons\char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1014" y="4811605"/>
              <a:ext cx="438150" cy="58578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3" descr="C:\Documents and Settings\mjr\My Documents\RIELLY\icons\cpp-en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061" y="4239940"/>
              <a:ext cx="585788" cy="58578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C:\Documents and Settings\mjr\My Documents\RIELLY\icons\test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341" y="4788285"/>
              <a:ext cx="438150" cy="58578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5" descr="C:\Documents and Settings\mjr\My Documents\RIELLY\icons\repo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9658" y="5359075"/>
              <a:ext cx="438150" cy="585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790FEA5C-9C24-49BA-AD28-C983D837A492}"/>
              </a:ext>
            </a:extLst>
          </p:cNvPr>
          <p:cNvGrpSpPr/>
          <p:nvPr/>
        </p:nvGrpSpPr>
        <p:grpSpPr>
          <a:xfrm>
            <a:off x="2250055" y="1498833"/>
            <a:ext cx="3322934" cy="1497101"/>
            <a:chOff x="2920615" y="1498833"/>
            <a:chExt cx="3322934" cy="1497101"/>
          </a:xfrm>
        </p:grpSpPr>
        <p:sp>
          <p:nvSpPr>
            <p:cNvPr id="12" name="Rectangle 11"/>
            <p:cNvSpPr/>
            <p:nvPr/>
          </p:nvSpPr>
          <p:spPr>
            <a:xfrm>
              <a:off x="2920615" y="1498833"/>
              <a:ext cx="3322934" cy="148234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3218579" y="1578100"/>
              <a:ext cx="2220807" cy="461665"/>
            </a:xfrm>
            <a:prstGeom prst="rect">
              <a:avLst/>
            </a:prstGeom>
            <a:noFill/>
          </p:spPr>
          <p:txBody>
            <a:bodyPr wrap="square" rtlCol="0">
              <a:spAutoFit/>
            </a:bodyPr>
            <a:lstStyle/>
            <a:p>
              <a:pPr algn="ctr"/>
              <a:r>
                <a:rPr lang="en-US" sz="2400" b="1" dirty="0"/>
                <a:t>VectorCAST</a:t>
              </a:r>
            </a:p>
          </p:txBody>
        </p:sp>
        <p:sp>
          <p:nvSpPr>
            <p:cNvPr id="36" name="TextBox 35">
              <a:extLst>
                <a:ext uri="{FF2B5EF4-FFF2-40B4-BE49-F238E27FC236}">
                  <a16:creationId xmlns:a16="http://schemas.microsoft.com/office/drawing/2014/main" id="{6B394533-A8E2-44B7-8EC0-7FAFB2D7B66A}"/>
                </a:ext>
              </a:extLst>
            </p:cNvPr>
            <p:cNvSpPr txBox="1"/>
            <p:nvPr/>
          </p:nvSpPr>
          <p:spPr>
            <a:xfrm>
              <a:off x="2920615" y="2041827"/>
              <a:ext cx="3023518"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a:t>Preprocess</a:t>
              </a:r>
            </a:p>
            <a:p>
              <a:pPr marL="285750" indent="-285750">
                <a:buFont typeface="Arial" panose="020B0604020202020204" pitchFamily="34" charset="0"/>
                <a:buChar char="•"/>
              </a:pPr>
              <a:r>
                <a:rPr lang="en-US" sz="1400" b="1" dirty="0"/>
                <a:t>Parse</a:t>
              </a:r>
            </a:p>
            <a:p>
              <a:pPr marL="285750" indent="-285750">
                <a:buFont typeface="Arial" panose="020B0604020202020204" pitchFamily="34" charset="0"/>
                <a:buChar char="•"/>
              </a:pPr>
              <a:r>
                <a:rPr lang="en-US" sz="1400" b="1" dirty="0"/>
                <a:t>Instrument</a:t>
              </a:r>
            </a:p>
          </p:txBody>
        </p:sp>
      </p:grpSp>
      <p:grpSp>
        <p:nvGrpSpPr>
          <p:cNvPr id="15" name="Group 14">
            <a:extLst>
              <a:ext uri="{FF2B5EF4-FFF2-40B4-BE49-F238E27FC236}">
                <a16:creationId xmlns:a16="http://schemas.microsoft.com/office/drawing/2014/main" id="{F4CB637C-E453-41FA-8875-05C1875EE2EF}"/>
              </a:ext>
            </a:extLst>
          </p:cNvPr>
          <p:cNvGrpSpPr/>
          <p:nvPr/>
        </p:nvGrpSpPr>
        <p:grpSpPr>
          <a:xfrm>
            <a:off x="5703373" y="1956620"/>
            <a:ext cx="2114747" cy="825341"/>
            <a:chOff x="6495853" y="1956620"/>
            <a:chExt cx="2610808" cy="825341"/>
          </a:xfrm>
        </p:grpSpPr>
        <p:sp>
          <p:nvSpPr>
            <p:cNvPr id="38" name="Left Arrow 70">
              <a:extLst>
                <a:ext uri="{FF2B5EF4-FFF2-40B4-BE49-F238E27FC236}">
                  <a16:creationId xmlns:a16="http://schemas.microsoft.com/office/drawing/2014/main" id="{D5F3AA2F-5BFB-4FA7-8586-33E4D6495765}"/>
                </a:ext>
              </a:extLst>
            </p:cNvPr>
            <p:cNvSpPr/>
            <p:nvPr/>
          </p:nvSpPr>
          <p:spPr>
            <a:xfrm flipH="1">
              <a:off x="6495853" y="2240003"/>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FAED0AE0-A981-4835-A547-E9E0B562F041}"/>
                </a:ext>
              </a:extLst>
            </p:cNvPr>
            <p:cNvGrpSpPr/>
            <p:nvPr/>
          </p:nvGrpSpPr>
          <p:grpSpPr>
            <a:xfrm>
              <a:off x="7280520" y="1956620"/>
              <a:ext cx="1826141" cy="825341"/>
              <a:chOff x="7280520" y="1956620"/>
              <a:chExt cx="1826141" cy="825341"/>
            </a:xfrm>
          </p:grpSpPr>
          <p:sp>
            <p:nvSpPr>
              <p:cNvPr id="40" name="TextBox 39">
                <a:extLst>
                  <a:ext uri="{FF2B5EF4-FFF2-40B4-BE49-F238E27FC236}">
                    <a16:creationId xmlns:a16="http://schemas.microsoft.com/office/drawing/2014/main" id="{BBBDBB29-6900-44FA-8B50-0A4D6D6915D2}"/>
                  </a:ext>
                </a:extLst>
              </p:cNvPr>
              <p:cNvSpPr txBox="1"/>
              <p:nvPr/>
            </p:nvSpPr>
            <p:spPr>
              <a:xfrm>
                <a:off x="7280520" y="1956620"/>
                <a:ext cx="1826141" cy="276999"/>
              </a:xfrm>
              <a:prstGeom prst="rect">
                <a:avLst/>
              </a:prstGeom>
              <a:noFill/>
            </p:spPr>
            <p:txBody>
              <a:bodyPr wrap="none" rtlCol="0">
                <a:spAutoFit/>
              </a:bodyPr>
              <a:lstStyle/>
              <a:p>
                <a:pPr algn="ctr"/>
                <a:r>
                  <a:rPr lang="en-US" sz="1200" i="1" dirty="0">
                    <a:solidFill>
                      <a:srgbClr val="002060"/>
                    </a:solidFill>
                  </a:rPr>
                  <a:t>Instrumented Source</a:t>
                </a:r>
              </a:p>
            </p:txBody>
          </p:sp>
          <p:pic>
            <p:nvPicPr>
              <p:cNvPr id="41" name="Picture 3" descr="C:\Documents and Settings\mjr\My Documents\RIELLY\icons\cpp-env.png">
                <a:extLst>
                  <a:ext uri="{FF2B5EF4-FFF2-40B4-BE49-F238E27FC236}">
                    <a16:creationId xmlns:a16="http://schemas.microsoft.com/office/drawing/2014/main" id="{838EEE2A-5C08-44B8-ADBF-13AB00F7F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20" y="2196173"/>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 name="Group 45">
            <a:extLst>
              <a:ext uri="{FF2B5EF4-FFF2-40B4-BE49-F238E27FC236}">
                <a16:creationId xmlns:a16="http://schemas.microsoft.com/office/drawing/2014/main" id="{156B44C2-C2B9-4C72-9E34-24034C10A055}"/>
              </a:ext>
            </a:extLst>
          </p:cNvPr>
          <p:cNvGrpSpPr/>
          <p:nvPr/>
        </p:nvGrpSpPr>
        <p:grpSpPr>
          <a:xfrm>
            <a:off x="8328455" y="1973348"/>
            <a:ext cx="2667718" cy="825341"/>
            <a:chOff x="6546851" y="1956620"/>
            <a:chExt cx="3293489" cy="825341"/>
          </a:xfrm>
        </p:grpSpPr>
        <p:sp>
          <p:nvSpPr>
            <p:cNvPr id="47" name="TextBox 46">
              <a:extLst>
                <a:ext uri="{FF2B5EF4-FFF2-40B4-BE49-F238E27FC236}">
                  <a16:creationId xmlns:a16="http://schemas.microsoft.com/office/drawing/2014/main" id="{3F640CEC-B936-46F7-8E44-DF8FE4C44987}"/>
                </a:ext>
              </a:extLst>
            </p:cNvPr>
            <p:cNvSpPr txBox="1"/>
            <p:nvPr/>
          </p:nvSpPr>
          <p:spPr>
            <a:xfrm>
              <a:off x="6546851" y="1956620"/>
              <a:ext cx="3293489" cy="276999"/>
            </a:xfrm>
            <a:prstGeom prst="rect">
              <a:avLst/>
            </a:prstGeom>
            <a:noFill/>
          </p:spPr>
          <p:txBody>
            <a:bodyPr wrap="none" rtlCol="0">
              <a:spAutoFit/>
            </a:bodyPr>
            <a:lstStyle/>
            <a:p>
              <a:pPr algn="ctr"/>
              <a:r>
                <a:rPr lang="en-US" sz="1200" i="1" dirty="0">
                  <a:solidFill>
                    <a:srgbClr val="002060"/>
                  </a:solidFill>
                </a:rPr>
                <a:t>Instrumented binary application</a:t>
              </a:r>
            </a:p>
          </p:txBody>
        </p:sp>
        <p:pic>
          <p:nvPicPr>
            <p:cNvPr id="48" name="Picture 3" descr="C:\Documents and Settings\mjr\My Documents\RIELLY\icons\cpp-env.png">
              <a:extLst>
                <a:ext uri="{FF2B5EF4-FFF2-40B4-BE49-F238E27FC236}">
                  <a16:creationId xmlns:a16="http://schemas.microsoft.com/office/drawing/2014/main" id="{7F6638A9-FC2D-4F38-88B5-53AD0AE88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20" y="2196173"/>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063ADCB8-4117-4137-8F33-6F2B31FB2B7F}"/>
              </a:ext>
            </a:extLst>
          </p:cNvPr>
          <p:cNvGrpSpPr/>
          <p:nvPr/>
        </p:nvGrpSpPr>
        <p:grpSpPr>
          <a:xfrm>
            <a:off x="7668301" y="2180757"/>
            <a:ext cx="1479169" cy="641595"/>
            <a:chOff x="5633952" y="3615386"/>
            <a:chExt cx="1581706" cy="641595"/>
          </a:xfrm>
        </p:grpSpPr>
        <p:sp>
          <p:nvSpPr>
            <p:cNvPr id="51" name="Left Arrow 65">
              <a:extLst>
                <a:ext uri="{FF2B5EF4-FFF2-40B4-BE49-F238E27FC236}">
                  <a16:creationId xmlns:a16="http://schemas.microsoft.com/office/drawing/2014/main" id="{EAC56076-89D7-4822-8249-0B4119B2747D}"/>
                </a:ext>
              </a:extLst>
            </p:cNvPr>
            <p:cNvSpPr/>
            <p:nvPr/>
          </p:nvSpPr>
          <p:spPr>
            <a:xfrm flipH="1">
              <a:off x="5633952" y="3615386"/>
              <a:ext cx="1581706" cy="641595"/>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88B9CFB4-FB8F-4910-9C34-F4C277E6C94B}"/>
                </a:ext>
              </a:extLst>
            </p:cNvPr>
            <p:cNvSpPr txBox="1"/>
            <p:nvPr/>
          </p:nvSpPr>
          <p:spPr>
            <a:xfrm>
              <a:off x="5709423" y="3782295"/>
              <a:ext cx="1430764" cy="307777"/>
            </a:xfrm>
            <a:prstGeom prst="rect">
              <a:avLst/>
            </a:prstGeom>
            <a:noFill/>
          </p:spPr>
          <p:txBody>
            <a:bodyPr wrap="square" rtlCol="0">
              <a:spAutoFit/>
            </a:bodyPr>
            <a:lstStyle/>
            <a:p>
              <a:r>
                <a:rPr lang="en-US" sz="1400" b="1" dirty="0">
                  <a:solidFill>
                    <a:srgbClr val="000000"/>
                  </a:solidFill>
                </a:rPr>
                <a:t>Compile</a:t>
              </a:r>
            </a:p>
          </p:txBody>
        </p:sp>
      </p:grpSp>
      <p:grpSp>
        <p:nvGrpSpPr>
          <p:cNvPr id="23" name="Group 22">
            <a:extLst>
              <a:ext uri="{FF2B5EF4-FFF2-40B4-BE49-F238E27FC236}">
                <a16:creationId xmlns:a16="http://schemas.microsoft.com/office/drawing/2014/main" id="{B0CE808B-6EE2-4D71-91F7-951AA36FA34E}"/>
              </a:ext>
            </a:extLst>
          </p:cNvPr>
          <p:cNvGrpSpPr/>
          <p:nvPr/>
        </p:nvGrpSpPr>
        <p:grpSpPr>
          <a:xfrm>
            <a:off x="4470140" y="4449162"/>
            <a:ext cx="3375828" cy="1966608"/>
            <a:chOff x="5770620" y="4449162"/>
            <a:chExt cx="3375828" cy="1966608"/>
          </a:xfrm>
        </p:grpSpPr>
        <p:sp>
          <p:nvSpPr>
            <p:cNvPr id="56" name="Left Arrow 65">
              <a:extLst>
                <a:ext uri="{FF2B5EF4-FFF2-40B4-BE49-F238E27FC236}">
                  <a16:creationId xmlns:a16="http://schemas.microsoft.com/office/drawing/2014/main" id="{EE6F460D-DFE3-4A96-A95D-4B96B7745572}"/>
                </a:ext>
              </a:extLst>
            </p:cNvPr>
            <p:cNvSpPr/>
            <p:nvPr/>
          </p:nvSpPr>
          <p:spPr>
            <a:xfrm rot="10800000" flipH="1">
              <a:off x="5770620" y="4449162"/>
              <a:ext cx="3375828" cy="1966608"/>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75D258EF-EBC2-40A2-BD8B-93C139932308}"/>
                </a:ext>
              </a:extLst>
            </p:cNvPr>
            <p:cNvSpPr txBox="1"/>
            <p:nvPr/>
          </p:nvSpPr>
          <p:spPr>
            <a:xfrm>
              <a:off x="6096000" y="5063134"/>
              <a:ext cx="3050448" cy="738664"/>
            </a:xfrm>
            <a:prstGeom prst="rect">
              <a:avLst/>
            </a:prstGeom>
            <a:noFill/>
          </p:spPr>
          <p:txBody>
            <a:bodyPr wrap="square" rtlCol="0">
              <a:spAutoFit/>
            </a:bodyPr>
            <a:lstStyle/>
            <a:p>
              <a:r>
                <a:rPr lang="en-US" sz="1400" b="1" dirty="0">
                  <a:solidFill>
                    <a:srgbClr val="000000"/>
                  </a:solidFill>
                </a:rPr>
                <a:t>Coverage data via UART, File, CAN, debugger, etc. and log to file on host</a:t>
              </a:r>
            </a:p>
          </p:txBody>
        </p:sp>
      </p:grpSp>
      <p:grpSp>
        <p:nvGrpSpPr>
          <p:cNvPr id="17" name="Group 16">
            <a:extLst>
              <a:ext uri="{FF2B5EF4-FFF2-40B4-BE49-F238E27FC236}">
                <a16:creationId xmlns:a16="http://schemas.microsoft.com/office/drawing/2014/main" id="{7012AFA6-6F09-45BB-BB53-3FDE25E5742E}"/>
              </a:ext>
            </a:extLst>
          </p:cNvPr>
          <p:cNvGrpSpPr/>
          <p:nvPr/>
        </p:nvGrpSpPr>
        <p:grpSpPr>
          <a:xfrm>
            <a:off x="3445830" y="3592020"/>
            <a:ext cx="1334020" cy="2253116"/>
            <a:chOff x="4471990" y="3592020"/>
            <a:chExt cx="1334020" cy="2253116"/>
          </a:xfrm>
        </p:grpSpPr>
        <p:grpSp>
          <p:nvGrpSpPr>
            <p:cNvPr id="68" name="Group 67">
              <a:extLst>
                <a:ext uri="{FF2B5EF4-FFF2-40B4-BE49-F238E27FC236}">
                  <a16:creationId xmlns:a16="http://schemas.microsoft.com/office/drawing/2014/main" id="{1625151C-F89F-4BB6-AB55-C3D719623660}"/>
                </a:ext>
              </a:extLst>
            </p:cNvPr>
            <p:cNvGrpSpPr/>
            <p:nvPr/>
          </p:nvGrpSpPr>
          <p:grpSpPr>
            <a:xfrm>
              <a:off x="4471990" y="5019795"/>
              <a:ext cx="1334020" cy="825341"/>
              <a:chOff x="5715723" y="1029038"/>
              <a:chExt cx="1334020" cy="825341"/>
            </a:xfrm>
          </p:grpSpPr>
          <p:sp>
            <p:nvSpPr>
              <p:cNvPr id="70" name="TextBox 69">
                <a:extLst>
                  <a:ext uri="{FF2B5EF4-FFF2-40B4-BE49-F238E27FC236}">
                    <a16:creationId xmlns:a16="http://schemas.microsoft.com/office/drawing/2014/main" id="{0F770582-3DBC-4783-B519-ACBC5EAD028F}"/>
                  </a:ext>
                </a:extLst>
              </p:cNvPr>
              <p:cNvSpPr txBox="1"/>
              <p:nvPr/>
            </p:nvSpPr>
            <p:spPr>
              <a:xfrm>
                <a:off x="5715723" y="1029038"/>
                <a:ext cx="1334020" cy="276999"/>
              </a:xfrm>
              <a:prstGeom prst="rect">
                <a:avLst/>
              </a:prstGeom>
              <a:noFill/>
            </p:spPr>
            <p:txBody>
              <a:bodyPr wrap="none" rtlCol="0">
                <a:spAutoFit/>
              </a:bodyPr>
              <a:lstStyle/>
              <a:p>
                <a:pPr algn="ctr"/>
                <a:r>
                  <a:rPr lang="en-US" sz="1200" i="1" dirty="0">
                    <a:solidFill>
                      <a:srgbClr val="002060"/>
                    </a:solidFill>
                  </a:rPr>
                  <a:t>Coverage Data</a:t>
                </a:r>
              </a:p>
            </p:txBody>
          </p:sp>
          <p:pic>
            <p:nvPicPr>
              <p:cNvPr id="72" name="Picture 3" descr="C:\Documents and Settings\mjr\My Documents\RIELLY\icons\cpp-env.png">
                <a:extLst>
                  <a:ext uri="{FF2B5EF4-FFF2-40B4-BE49-F238E27FC236}">
                    <a16:creationId xmlns:a16="http://schemas.microsoft.com/office/drawing/2014/main" id="{A29A33E5-AB9D-4C8F-90A5-D60088144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463" y="1268591"/>
                <a:ext cx="585788" cy="585788"/>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Left Arrow 70">
              <a:extLst>
                <a:ext uri="{FF2B5EF4-FFF2-40B4-BE49-F238E27FC236}">
                  <a16:creationId xmlns:a16="http://schemas.microsoft.com/office/drawing/2014/main" id="{94958143-9033-490D-893E-7C67892AF799}"/>
                </a:ext>
              </a:extLst>
            </p:cNvPr>
            <p:cNvSpPr/>
            <p:nvPr/>
          </p:nvSpPr>
          <p:spPr>
            <a:xfrm rot="16200000" flipH="1">
              <a:off x="4582082" y="3900818"/>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DB9B8849-29D0-407A-9153-D0052B6DC4D9}"/>
              </a:ext>
            </a:extLst>
          </p:cNvPr>
          <p:cNvGrpSpPr/>
          <p:nvPr/>
        </p:nvGrpSpPr>
        <p:grpSpPr>
          <a:xfrm>
            <a:off x="5151119" y="2936262"/>
            <a:ext cx="4562463" cy="1386382"/>
            <a:chOff x="5151119" y="2936262"/>
            <a:chExt cx="4562463" cy="1386382"/>
          </a:xfrm>
        </p:grpSpPr>
        <p:sp>
          <p:nvSpPr>
            <p:cNvPr id="18" name="Arrow: Circular 17">
              <a:extLst>
                <a:ext uri="{FF2B5EF4-FFF2-40B4-BE49-F238E27FC236}">
                  <a16:creationId xmlns:a16="http://schemas.microsoft.com/office/drawing/2014/main" id="{4F9F3D28-1DF4-4344-B731-67DC6E4EEF64}"/>
                </a:ext>
              </a:extLst>
            </p:cNvPr>
            <p:cNvSpPr/>
            <p:nvPr/>
          </p:nvSpPr>
          <p:spPr>
            <a:xfrm rot="10800000">
              <a:off x="5151119" y="2936262"/>
              <a:ext cx="4562463" cy="1386382"/>
            </a:xfrm>
            <a:prstGeom prst="circularArrow">
              <a:avLst>
                <a:gd name="adj1" fmla="val 8071"/>
                <a:gd name="adj2" fmla="val 1738007"/>
                <a:gd name="adj3" fmla="val 12854607"/>
                <a:gd name="adj4" fmla="val 2802125"/>
                <a:gd name="adj5" fmla="val 1896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TextBox 92">
              <a:extLst>
                <a:ext uri="{FF2B5EF4-FFF2-40B4-BE49-F238E27FC236}">
                  <a16:creationId xmlns:a16="http://schemas.microsoft.com/office/drawing/2014/main" id="{02DDD245-A87B-4A24-A320-92BDC2A21617}"/>
                </a:ext>
              </a:extLst>
            </p:cNvPr>
            <p:cNvSpPr txBox="1"/>
            <p:nvPr/>
          </p:nvSpPr>
          <p:spPr>
            <a:xfrm>
              <a:off x="6879631" y="3358087"/>
              <a:ext cx="1936503" cy="475922"/>
            </a:xfrm>
            <a:prstGeom prst="rect">
              <a:avLst/>
            </a:prstGeom>
            <a:noFill/>
          </p:spPr>
          <p:txBody>
            <a:bodyPr wrap="square" rtlCol="0">
              <a:spAutoFit/>
            </a:bodyPr>
            <a:lstStyle/>
            <a:p>
              <a:r>
                <a:rPr lang="en-US" sz="2400" b="1" dirty="0">
                  <a:solidFill>
                    <a:srgbClr val="000000"/>
                  </a:solidFill>
                </a:rPr>
                <a:t>Automate</a:t>
              </a:r>
            </a:p>
          </p:txBody>
        </p:sp>
      </p:grpSp>
      <p:sp>
        <p:nvSpPr>
          <p:cNvPr id="94" name="TextBox 93">
            <a:extLst>
              <a:ext uri="{FF2B5EF4-FFF2-40B4-BE49-F238E27FC236}">
                <a16:creationId xmlns:a16="http://schemas.microsoft.com/office/drawing/2014/main" id="{A4E6C285-AC22-443B-8C50-237012CCCDFC}"/>
              </a:ext>
            </a:extLst>
          </p:cNvPr>
          <p:cNvSpPr txBox="1"/>
          <p:nvPr/>
        </p:nvSpPr>
        <p:spPr>
          <a:xfrm>
            <a:off x="2626247" y="2930383"/>
            <a:ext cx="3261894" cy="307777"/>
          </a:xfrm>
          <a:prstGeom prst="rect">
            <a:avLst/>
          </a:prstGeom>
          <a:noFill/>
        </p:spPr>
        <p:txBody>
          <a:bodyPr wrap="square" rtlCol="0">
            <a:spAutoFit/>
          </a:bodyPr>
          <a:lstStyle/>
          <a:p>
            <a:r>
              <a:rPr lang="en-US" sz="1400" b="1" dirty="0">
                <a:solidFill>
                  <a:srgbClr val="000000"/>
                </a:solidFill>
              </a:rPr>
              <a:t>System Testing Environment</a:t>
            </a:r>
          </a:p>
        </p:txBody>
      </p:sp>
      <p:sp>
        <p:nvSpPr>
          <p:cNvPr id="95" name="TextBox 94">
            <a:extLst>
              <a:ext uri="{FF2B5EF4-FFF2-40B4-BE49-F238E27FC236}">
                <a16:creationId xmlns:a16="http://schemas.microsoft.com/office/drawing/2014/main" id="{22B6E038-0E1D-416A-A7D5-C8F04A18D885}"/>
              </a:ext>
            </a:extLst>
          </p:cNvPr>
          <p:cNvSpPr txBox="1"/>
          <p:nvPr/>
        </p:nvSpPr>
        <p:spPr>
          <a:xfrm>
            <a:off x="7032031" y="1254966"/>
            <a:ext cx="3956009" cy="461665"/>
          </a:xfrm>
          <a:prstGeom prst="rect">
            <a:avLst/>
          </a:prstGeom>
          <a:noFill/>
        </p:spPr>
        <p:txBody>
          <a:bodyPr wrap="square" rtlCol="0">
            <a:spAutoFit/>
          </a:bodyPr>
          <a:lstStyle/>
          <a:p>
            <a:r>
              <a:rPr lang="en-US" sz="2400" b="1" dirty="0">
                <a:solidFill>
                  <a:srgbClr val="000000"/>
                </a:solidFill>
              </a:rPr>
              <a:t>VectorCAST/QA</a:t>
            </a:r>
          </a:p>
        </p:txBody>
      </p:sp>
      <p:grpSp>
        <p:nvGrpSpPr>
          <p:cNvPr id="24" name="Group 23">
            <a:extLst>
              <a:ext uri="{FF2B5EF4-FFF2-40B4-BE49-F238E27FC236}">
                <a16:creationId xmlns:a16="http://schemas.microsoft.com/office/drawing/2014/main" id="{D449A4C2-F998-4C08-9641-8DD35A2B37BB}"/>
              </a:ext>
            </a:extLst>
          </p:cNvPr>
          <p:cNvGrpSpPr/>
          <p:nvPr/>
        </p:nvGrpSpPr>
        <p:grpSpPr>
          <a:xfrm>
            <a:off x="9896043" y="4884123"/>
            <a:ext cx="1650439" cy="825341"/>
            <a:chOff x="9896043" y="4884123"/>
            <a:chExt cx="1650439" cy="825341"/>
          </a:xfrm>
        </p:grpSpPr>
        <p:sp>
          <p:nvSpPr>
            <p:cNvPr id="97" name="Left Arrow 70">
              <a:extLst>
                <a:ext uri="{FF2B5EF4-FFF2-40B4-BE49-F238E27FC236}">
                  <a16:creationId xmlns:a16="http://schemas.microsoft.com/office/drawing/2014/main" id="{7D0C8760-B4AC-4284-9067-95F9679D016B}"/>
                </a:ext>
              </a:extLst>
            </p:cNvPr>
            <p:cNvSpPr/>
            <p:nvPr/>
          </p:nvSpPr>
          <p:spPr>
            <a:xfrm rot="10800000" flipH="1">
              <a:off x="9896043" y="5217671"/>
              <a:ext cx="841657"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a:extLst>
                <a:ext uri="{FF2B5EF4-FFF2-40B4-BE49-F238E27FC236}">
                  <a16:creationId xmlns:a16="http://schemas.microsoft.com/office/drawing/2014/main" id="{E7D39F42-8693-4576-82DA-7045160E970C}"/>
                </a:ext>
              </a:extLst>
            </p:cNvPr>
            <p:cNvGrpSpPr/>
            <p:nvPr/>
          </p:nvGrpSpPr>
          <p:grpSpPr>
            <a:xfrm>
              <a:off x="10401617" y="4884123"/>
              <a:ext cx="1144865" cy="825341"/>
              <a:chOff x="7486883" y="1956620"/>
              <a:chExt cx="1413419" cy="825341"/>
            </a:xfrm>
          </p:grpSpPr>
          <p:sp>
            <p:nvSpPr>
              <p:cNvPr id="99" name="TextBox 98">
                <a:extLst>
                  <a:ext uri="{FF2B5EF4-FFF2-40B4-BE49-F238E27FC236}">
                    <a16:creationId xmlns:a16="http://schemas.microsoft.com/office/drawing/2014/main" id="{4E358D79-ED73-4374-ADC5-D5D86384CD63}"/>
                  </a:ext>
                </a:extLst>
              </p:cNvPr>
              <p:cNvSpPr txBox="1"/>
              <p:nvPr/>
            </p:nvSpPr>
            <p:spPr>
              <a:xfrm>
                <a:off x="7486883" y="1956620"/>
                <a:ext cx="1413419" cy="276999"/>
              </a:xfrm>
              <a:prstGeom prst="rect">
                <a:avLst/>
              </a:prstGeom>
              <a:noFill/>
            </p:spPr>
            <p:txBody>
              <a:bodyPr wrap="none" rtlCol="0">
                <a:spAutoFit/>
              </a:bodyPr>
              <a:lstStyle/>
              <a:p>
                <a:pPr algn="ctr"/>
                <a:r>
                  <a:rPr lang="en-US" sz="1200" i="1" dirty="0">
                    <a:solidFill>
                      <a:srgbClr val="002060"/>
                    </a:solidFill>
                  </a:rPr>
                  <a:t>System Test</a:t>
                </a:r>
              </a:p>
            </p:txBody>
          </p:sp>
          <p:pic>
            <p:nvPicPr>
              <p:cNvPr id="100" name="Picture 3" descr="C:\Documents and Settings\mjr\My Documents\RIELLY\icons\cpp-env.png">
                <a:extLst>
                  <a:ext uri="{FF2B5EF4-FFF2-40B4-BE49-F238E27FC236}">
                    <a16:creationId xmlns:a16="http://schemas.microsoft.com/office/drawing/2014/main" id="{4ED8103A-D6B7-4686-ADF2-FE2C3CA50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20" y="2196173"/>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5" name="Lightning Bolt 24">
            <a:extLst>
              <a:ext uri="{FF2B5EF4-FFF2-40B4-BE49-F238E27FC236}">
                <a16:creationId xmlns:a16="http://schemas.microsoft.com/office/drawing/2014/main" id="{F5FB3AB1-567E-4F8A-9EFA-1E546708017D}"/>
              </a:ext>
            </a:extLst>
          </p:cNvPr>
          <p:cNvSpPr/>
          <p:nvPr/>
        </p:nvSpPr>
        <p:spPr>
          <a:xfrm>
            <a:off x="7738879" y="4322644"/>
            <a:ext cx="717697" cy="448839"/>
          </a:xfrm>
          <a:prstGeom prst="lightningBolt">
            <a:avLst/>
          </a:prstGeom>
          <a:solidFill>
            <a:srgbClr val="F0D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6B47156A-9E12-4175-83A2-10ECD7FE1BA7}"/>
              </a:ext>
            </a:extLst>
          </p:cNvPr>
          <p:cNvSpPr txBox="1"/>
          <p:nvPr/>
        </p:nvSpPr>
        <p:spPr>
          <a:xfrm>
            <a:off x="7243995" y="4380089"/>
            <a:ext cx="1922391" cy="307777"/>
          </a:xfrm>
          <a:prstGeom prst="rect">
            <a:avLst/>
          </a:prstGeom>
          <a:noFill/>
        </p:spPr>
        <p:txBody>
          <a:bodyPr wrap="square" rtlCol="0">
            <a:spAutoFit/>
          </a:bodyPr>
          <a:lstStyle/>
          <a:p>
            <a:r>
              <a:rPr lang="en-US" sz="1400" b="1" dirty="0">
                <a:solidFill>
                  <a:srgbClr val="000000"/>
                </a:solidFill>
              </a:rPr>
              <a:t>Collect Coverage</a:t>
            </a:r>
          </a:p>
        </p:txBody>
      </p:sp>
    </p:spTree>
    <p:extLst>
      <p:ext uri="{BB962C8B-B14F-4D97-AF65-F5344CB8AC3E}">
        <p14:creationId xmlns:p14="http://schemas.microsoft.com/office/powerpoint/2010/main" val="18058037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CDE010-2B16-4FDB-A4D4-2396B661D54A}"/>
              </a:ext>
            </a:extLst>
          </p:cNvPr>
          <p:cNvSpPr>
            <a:spLocks noGrp="1"/>
          </p:cNvSpPr>
          <p:nvPr>
            <p:ph sz="quarter" idx="13"/>
          </p:nvPr>
        </p:nvSpPr>
        <p:spPr/>
        <p:txBody>
          <a:bodyPr/>
          <a:lstStyle/>
          <a:p>
            <a:pPr lvl="1"/>
            <a:r>
              <a:rPr lang="en-US" dirty="0"/>
              <a:t>Collect a build log of the source code application</a:t>
            </a:r>
          </a:p>
          <a:p>
            <a:pPr lvl="1"/>
            <a:r>
              <a:rPr lang="en-US" dirty="0"/>
              <a:t>Create a </a:t>
            </a:r>
            <a:r>
              <a:rPr lang="en-US" dirty="0" err="1"/>
              <a:t>VectorCAST</a:t>
            </a:r>
            <a:r>
              <a:rPr lang="en-US" dirty="0"/>
              <a:t> System Testing Environment and choose a template that matches the source code’s compiler</a:t>
            </a:r>
          </a:p>
          <a:p>
            <a:pPr lvl="1"/>
            <a:r>
              <a:rPr lang="en-US" dirty="0"/>
              <a:t>Use the build log to adjust </a:t>
            </a:r>
            <a:r>
              <a:rPr lang="en-US" dirty="0" err="1"/>
              <a:t>VectorCAST</a:t>
            </a:r>
            <a:r>
              <a:rPr lang="en-US" dirty="0"/>
              <a:t> Options</a:t>
            </a:r>
          </a:p>
          <a:p>
            <a:pPr lvl="1"/>
            <a:r>
              <a:rPr lang="en-US" dirty="0"/>
              <a:t>Select the source code to add for code coverage</a:t>
            </a:r>
          </a:p>
          <a:p>
            <a:pPr lvl="1"/>
            <a:r>
              <a:rPr lang="en-US" dirty="0"/>
              <a:t>Instrument the source code</a:t>
            </a:r>
          </a:p>
          <a:p>
            <a:pPr lvl="1"/>
            <a:r>
              <a:rPr lang="en-US" dirty="0"/>
              <a:t>Adjust the target’s I/O mechanism for </a:t>
            </a:r>
            <a:r>
              <a:rPr lang="en-US" dirty="0" err="1"/>
              <a:t>VectorCAST’s</a:t>
            </a:r>
            <a:r>
              <a:rPr lang="en-US" dirty="0"/>
              <a:t> coverage output API (</a:t>
            </a:r>
            <a:r>
              <a:rPr lang="en-US" dirty="0" err="1"/>
              <a:t>c_cover_io.c</a:t>
            </a:r>
            <a:r>
              <a:rPr lang="en-US" dirty="0"/>
              <a:t>/c_cover_io.cpp)</a:t>
            </a:r>
          </a:p>
          <a:p>
            <a:pPr lvl="1"/>
            <a:r>
              <a:rPr lang="en-US" dirty="0"/>
              <a:t>Compile the instrumented source code along with </a:t>
            </a:r>
            <a:r>
              <a:rPr lang="en-US" dirty="0" err="1"/>
              <a:t>c_cover_io</a:t>
            </a:r>
            <a:r>
              <a:rPr lang="en-US" dirty="0"/>
              <a:t> (*)</a:t>
            </a:r>
          </a:p>
          <a:p>
            <a:pPr lvl="1"/>
            <a:r>
              <a:rPr lang="en-US" dirty="0"/>
              <a:t>Flash the instrumented binary onto the target or simulator (*)</a:t>
            </a:r>
          </a:p>
          <a:p>
            <a:pPr lvl="1"/>
            <a:r>
              <a:rPr lang="en-US" dirty="0"/>
              <a:t>Execute the system test using system testing procedures (</a:t>
            </a:r>
            <a:r>
              <a:rPr lang="en-US" dirty="0" err="1"/>
              <a:t>CANoe</a:t>
            </a:r>
            <a:r>
              <a:rPr lang="en-US" dirty="0"/>
              <a:t>, </a:t>
            </a:r>
            <a:r>
              <a:rPr lang="en-US" dirty="0" err="1"/>
              <a:t>vTestStudio</a:t>
            </a:r>
            <a:r>
              <a:rPr lang="en-US" dirty="0"/>
              <a:t>, scripts, etc.) (*)</a:t>
            </a:r>
          </a:p>
          <a:p>
            <a:pPr lvl="1"/>
            <a:r>
              <a:rPr lang="en-US" dirty="0"/>
              <a:t>Collect coverage by calling </a:t>
            </a:r>
            <a:r>
              <a:rPr lang="en-US" dirty="0" err="1"/>
              <a:t>VectorCAST’s</a:t>
            </a:r>
            <a:r>
              <a:rPr lang="en-US" dirty="0"/>
              <a:t> coverage output API and log the contents to a .DAT file (*)</a:t>
            </a:r>
          </a:p>
          <a:p>
            <a:pPr lvl="1"/>
            <a:r>
              <a:rPr lang="en-US" dirty="0"/>
              <a:t>Import the .DAT file into </a:t>
            </a:r>
            <a:r>
              <a:rPr lang="en-US" dirty="0" err="1"/>
              <a:t>VectorCAST</a:t>
            </a:r>
            <a:r>
              <a:rPr lang="en-US" dirty="0"/>
              <a:t> System Testing </a:t>
            </a:r>
            <a:r>
              <a:rPr lang="en-US" dirty="0" err="1"/>
              <a:t>Enviornment</a:t>
            </a:r>
            <a:endParaRPr lang="en-US" dirty="0"/>
          </a:p>
          <a:p>
            <a:pPr lvl="1"/>
            <a:r>
              <a:rPr lang="en-US" dirty="0"/>
              <a:t>Create regression scripts</a:t>
            </a:r>
          </a:p>
          <a:p>
            <a:pPr lvl="1"/>
            <a:r>
              <a:rPr lang="en-US" dirty="0"/>
              <a:t>Save regression scripts and other support files into configuration management</a:t>
            </a:r>
          </a:p>
          <a:p>
            <a:pPr marL="0" lvl="1" indent="0">
              <a:buNone/>
            </a:pPr>
            <a:r>
              <a:rPr lang="en-US" dirty="0"/>
              <a:t>(*): Points of automation based on third-party capabilities</a:t>
            </a:r>
          </a:p>
          <a:p>
            <a:endParaRPr lang="en-US" dirty="0"/>
          </a:p>
        </p:txBody>
      </p:sp>
      <p:sp>
        <p:nvSpPr>
          <p:cNvPr id="3" name="Text Placeholder 2">
            <a:extLst>
              <a:ext uri="{FF2B5EF4-FFF2-40B4-BE49-F238E27FC236}">
                <a16:creationId xmlns:a16="http://schemas.microsoft.com/office/drawing/2014/main" id="{23FCBB2D-3C4F-46E2-A668-047B8CA82023}"/>
              </a:ext>
            </a:extLst>
          </p:cNvPr>
          <p:cNvSpPr>
            <a:spLocks noGrp="1"/>
          </p:cNvSpPr>
          <p:nvPr>
            <p:ph type="body" sz="quarter" idx="12"/>
          </p:nvPr>
        </p:nvSpPr>
        <p:spPr/>
        <p:txBody>
          <a:bodyPr/>
          <a:lstStyle/>
          <a:p>
            <a:r>
              <a:rPr lang="en-US" dirty="0"/>
              <a:t>Steps to setup </a:t>
            </a:r>
            <a:r>
              <a:rPr lang="en-US" dirty="0" err="1"/>
              <a:t>VectorCAST</a:t>
            </a:r>
            <a:r>
              <a:rPr lang="en-US" dirty="0"/>
              <a:t>/QA</a:t>
            </a:r>
          </a:p>
        </p:txBody>
      </p:sp>
      <p:sp>
        <p:nvSpPr>
          <p:cNvPr id="4" name="Title 3">
            <a:extLst>
              <a:ext uri="{FF2B5EF4-FFF2-40B4-BE49-F238E27FC236}">
                <a16:creationId xmlns:a16="http://schemas.microsoft.com/office/drawing/2014/main" id="{8D5157B8-430A-440C-B72E-271FC243ACD1}"/>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38073227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A79565-46D6-477B-9875-FF5D45B2C295}"/>
              </a:ext>
            </a:extLst>
          </p:cNvPr>
          <p:cNvSpPr>
            <a:spLocks noGrp="1"/>
          </p:cNvSpPr>
          <p:nvPr>
            <p:ph sz="quarter" idx="13"/>
          </p:nvPr>
        </p:nvSpPr>
        <p:spPr/>
        <p:txBody>
          <a:bodyPr/>
          <a:lstStyle/>
          <a:p>
            <a:r>
              <a:rPr lang="en-US" sz="2000" dirty="0"/>
              <a:t>Build log already created during workflow preparation.</a:t>
            </a:r>
          </a:p>
          <a:p>
            <a:pPr lvl="2"/>
            <a:r>
              <a:rPr lang="en-US" sz="2000" dirty="0" err="1"/>
              <a:t>vcshell</a:t>
            </a:r>
            <a:r>
              <a:rPr lang="en-US" sz="2000" dirty="0"/>
              <a:t> database</a:t>
            </a:r>
          </a:p>
          <a:p>
            <a:pPr lvl="2"/>
            <a:r>
              <a:rPr lang="en-US" sz="2000" dirty="0"/>
              <a:t>Text file</a:t>
            </a:r>
          </a:p>
          <a:p>
            <a:pPr>
              <a:buNone/>
            </a:pPr>
            <a:endParaRPr lang="en-US" sz="2000" dirty="0"/>
          </a:p>
          <a:p>
            <a:pPr>
              <a:buNone/>
            </a:pPr>
            <a:r>
              <a:rPr lang="en-US" sz="2000" dirty="0"/>
              <a:t>Build log is used to set options in </a:t>
            </a:r>
            <a:r>
              <a:rPr lang="en-US" sz="2000" dirty="0" err="1"/>
              <a:t>VectorCAST</a:t>
            </a:r>
            <a:r>
              <a:rPr lang="en-US" sz="2000" dirty="0"/>
              <a:t> QA environment and to choose compiler template.</a:t>
            </a:r>
          </a:p>
          <a:p>
            <a:pPr>
              <a:buNone/>
            </a:pPr>
            <a:endParaRPr lang="en-US" sz="2000" dirty="0"/>
          </a:p>
          <a:p>
            <a:pPr>
              <a:buNone/>
            </a:pPr>
            <a:r>
              <a:rPr lang="en-US" sz="2000" dirty="0"/>
              <a:t>Once compiler template is determined create test suite and group for system testing</a:t>
            </a:r>
          </a:p>
          <a:p>
            <a:pPr lvl="2"/>
            <a:r>
              <a:rPr lang="en-US" sz="2000" dirty="0"/>
              <a:t>Separate from unit test environments</a:t>
            </a:r>
          </a:p>
          <a:p>
            <a:pPr lvl="2"/>
            <a:r>
              <a:rPr lang="en-US" sz="2000" dirty="0"/>
              <a:t>May be options unique to system testing</a:t>
            </a:r>
          </a:p>
          <a:p>
            <a:pPr>
              <a:buNone/>
            </a:pPr>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F13F983A-E193-42BE-BA7C-4B8941EE54FA}"/>
              </a:ext>
            </a:extLst>
          </p:cNvPr>
          <p:cNvSpPr>
            <a:spLocks noGrp="1"/>
          </p:cNvSpPr>
          <p:nvPr>
            <p:ph type="body" sz="quarter" idx="12"/>
          </p:nvPr>
        </p:nvSpPr>
        <p:spPr/>
        <p:txBody>
          <a:bodyPr/>
          <a:lstStyle/>
          <a:p>
            <a:r>
              <a:rPr lang="en-US" dirty="0"/>
              <a:t>Build Log and </a:t>
            </a:r>
            <a:r>
              <a:rPr lang="en-US" dirty="0" err="1"/>
              <a:t>VectorCAST</a:t>
            </a:r>
            <a:r>
              <a:rPr lang="en-US" dirty="0"/>
              <a:t> QA Preparation</a:t>
            </a:r>
          </a:p>
        </p:txBody>
      </p:sp>
      <p:sp>
        <p:nvSpPr>
          <p:cNvPr id="4" name="Title 3">
            <a:extLst>
              <a:ext uri="{FF2B5EF4-FFF2-40B4-BE49-F238E27FC236}">
                <a16:creationId xmlns:a16="http://schemas.microsoft.com/office/drawing/2014/main" id="{AA6B6991-A809-44AF-9B92-0FF2EA1B6D12}"/>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10885162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A79565-46D6-477B-9875-FF5D45B2C295}"/>
              </a:ext>
            </a:extLst>
          </p:cNvPr>
          <p:cNvSpPr>
            <a:spLocks noGrp="1"/>
          </p:cNvSpPr>
          <p:nvPr>
            <p:ph sz="quarter" idx="13"/>
          </p:nvPr>
        </p:nvSpPr>
        <p:spPr/>
        <p:txBody>
          <a:bodyPr/>
          <a:lstStyle/>
          <a:p>
            <a:r>
              <a:rPr lang="en-US" sz="2000" dirty="0"/>
              <a:t>Create system test environment </a:t>
            </a:r>
          </a:p>
          <a:p>
            <a:pPr lvl="2"/>
            <a:r>
              <a:rPr lang="en-US" sz="2000" dirty="0"/>
              <a:t>Right click on system test group node and select Create System Test Environment-&gt;Interactive</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Follow 5 step process to build environment.</a:t>
            </a:r>
          </a:p>
          <a:p>
            <a:pPr>
              <a:buNone/>
            </a:pPr>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F13F983A-E193-42BE-BA7C-4B8941EE54FA}"/>
              </a:ext>
            </a:extLst>
          </p:cNvPr>
          <p:cNvSpPr>
            <a:spLocks noGrp="1"/>
          </p:cNvSpPr>
          <p:nvPr>
            <p:ph type="body" sz="quarter" idx="12"/>
          </p:nvPr>
        </p:nvSpPr>
        <p:spPr/>
        <p:txBody>
          <a:bodyPr/>
          <a:lstStyle/>
          <a:p>
            <a:r>
              <a:rPr lang="en-US" dirty="0" err="1"/>
              <a:t>VectorCAST</a:t>
            </a:r>
            <a:r>
              <a:rPr lang="en-US" dirty="0"/>
              <a:t>/QA Environment Creation</a:t>
            </a:r>
          </a:p>
        </p:txBody>
      </p:sp>
      <p:sp>
        <p:nvSpPr>
          <p:cNvPr id="4" name="Title 3">
            <a:extLst>
              <a:ext uri="{FF2B5EF4-FFF2-40B4-BE49-F238E27FC236}">
                <a16:creationId xmlns:a16="http://schemas.microsoft.com/office/drawing/2014/main" id="{AA6B6991-A809-44AF-9B92-0FF2EA1B6D12}"/>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2734BFA-FBBA-46A7-8857-4DD9F7BF2EB8}"/>
              </a:ext>
            </a:extLst>
          </p:cNvPr>
          <p:cNvPicPr>
            <a:picLocks noChangeAspect="1"/>
          </p:cNvPicPr>
          <p:nvPr/>
        </p:nvPicPr>
        <p:blipFill>
          <a:blip r:embed="rId3"/>
          <a:stretch>
            <a:fillRect/>
          </a:stretch>
        </p:blipFill>
        <p:spPr>
          <a:xfrm>
            <a:off x="2992456" y="2374366"/>
            <a:ext cx="3731073" cy="2198043"/>
          </a:xfrm>
          <a:prstGeom prst="rect">
            <a:avLst/>
          </a:prstGeom>
        </p:spPr>
      </p:pic>
    </p:spTree>
    <p:extLst>
      <p:ext uri="{BB962C8B-B14F-4D97-AF65-F5344CB8AC3E}">
        <p14:creationId xmlns:p14="http://schemas.microsoft.com/office/powerpoint/2010/main" val="148242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ircular Arrow 6">
            <a:extLst>
              <a:ext uri="{FF2B5EF4-FFF2-40B4-BE49-F238E27FC236}">
                <a16:creationId xmlns:a16="http://schemas.microsoft.com/office/drawing/2014/main" id="{634ABE1E-5C12-41B5-A19A-2C793DFCB6EE}"/>
              </a:ext>
            </a:extLst>
          </p:cNvPr>
          <p:cNvSpPr/>
          <p:nvPr/>
        </p:nvSpPr>
        <p:spPr>
          <a:xfrm flipH="1">
            <a:off x="3522338" y="1331721"/>
            <a:ext cx="5153246" cy="4987015"/>
          </a:xfrm>
          <a:prstGeom prst="circularArrow">
            <a:avLst>
              <a:gd name="adj1" fmla="val 5909"/>
              <a:gd name="adj2" fmla="val 649116"/>
              <a:gd name="adj3" fmla="val 15987521"/>
              <a:gd name="adj4" fmla="val 17269864"/>
              <a:gd name="adj5" fmla="val 5757"/>
            </a:avLst>
          </a:prstGeom>
          <a:solidFill>
            <a:srgbClr val="848B8E"/>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0" name="Text Placeholder 29">
            <a:extLst>
              <a:ext uri="{FF2B5EF4-FFF2-40B4-BE49-F238E27FC236}">
                <a16:creationId xmlns:a16="http://schemas.microsoft.com/office/drawing/2014/main" id="{D061F2D4-ADD7-4738-A538-50915556ECA2}"/>
              </a:ext>
            </a:extLst>
          </p:cNvPr>
          <p:cNvSpPr>
            <a:spLocks noGrp="1"/>
          </p:cNvSpPr>
          <p:nvPr>
            <p:ph type="body" sz="quarter" idx="12"/>
          </p:nvPr>
        </p:nvSpPr>
        <p:spPr/>
        <p:txBody>
          <a:bodyPr/>
          <a:lstStyle/>
          <a:p>
            <a:r>
              <a:rPr lang="en-US" dirty="0"/>
              <a:t>Where VectorCAST Fits In Your Development Process</a:t>
            </a:r>
          </a:p>
        </p:txBody>
      </p:sp>
      <p:sp>
        <p:nvSpPr>
          <p:cNvPr id="4" name="Title 3">
            <a:extLst>
              <a:ext uri="{FF2B5EF4-FFF2-40B4-BE49-F238E27FC236}">
                <a16:creationId xmlns:a16="http://schemas.microsoft.com/office/drawing/2014/main" id="{96F1F3C5-5D3F-494B-88B4-4B365C9A98F0}"/>
              </a:ext>
            </a:extLst>
          </p:cNvPr>
          <p:cNvSpPr>
            <a:spLocks noGrp="1"/>
          </p:cNvSpPr>
          <p:nvPr>
            <p:ph type="title"/>
          </p:nvPr>
        </p:nvSpPr>
        <p:spPr/>
        <p:txBody>
          <a:bodyPr/>
          <a:lstStyle/>
          <a:p>
            <a:r>
              <a:rPr lang="en-US"/>
              <a:t>Company Overview</a:t>
            </a:r>
            <a:endParaRPr lang="en-US" dirty="0"/>
          </a:p>
        </p:txBody>
      </p:sp>
      <p:sp>
        <p:nvSpPr>
          <p:cNvPr id="5" name="Down Arrow 7">
            <a:extLst>
              <a:ext uri="{FF2B5EF4-FFF2-40B4-BE49-F238E27FC236}">
                <a16:creationId xmlns:a16="http://schemas.microsoft.com/office/drawing/2014/main" id="{0082904B-289B-4234-A4CE-BFAC8E6708DB}"/>
              </a:ext>
            </a:extLst>
          </p:cNvPr>
          <p:cNvSpPr/>
          <p:nvPr/>
        </p:nvSpPr>
        <p:spPr>
          <a:xfrm rot="11804170">
            <a:off x="7049006" y="1550000"/>
            <a:ext cx="718195" cy="3917122"/>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Down Arrow 8">
            <a:extLst>
              <a:ext uri="{FF2B5EF4-FFF2-40B4-BE49-F238E27FC236}">
                <a16:creationId xmlns:a16="http://schemas.microsoft.com/office/drawing/2014/main" id="{66F96455-08CB-4E8D-847F-124E1408E273}"/>
              </a:ext>
            </a:extLst>
          </p:cNvPr>
          <p:cNvSpPr/>
          <p:nvPr/>
        </p:nvSpPr>
        <p:spPr>
          <a:xfrm rot="20609427" flipH="1">
            <a:off x="4603124" y="1636729"/>
            <a:ext cx="718195" cy="4128638"/>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Freeform 9">
            <a:extLst>
              <a:ext uri="{FF2B5EF4-FFF2-40B4-BE49-F238E27FC236}">
                <a16:creationId xmlns:a16="http://schemas.microsoft.com/office/drawing/2014/main" id="{D6C2D952-778A-4481-8391-69AE166F97B4}"/>
              </a:ext>
            </a:extLst>
          </p:cNvPr>
          <p:cNvSpPr/>
          <p:nvPr/>
        </p:nvSpPr>
        <p:spPr>
          <a:xfrm>
            <a:off x="4538610" y="5071982"/>
            <a:ext cx="3114866" cy="831169"/>
          </a:xfrm>
          <a:custGeom>
            <a:avLst/>
            <a:gdLst>
              <a:gd name="connsiteX0" fmla="*/ 0 w 3081429"/>
              <a:gd name="connsiteY0" fmla="*/ 0 h 914400"/>
              <a:gd name="connsiteX1" fmla="*/ 1538061 w 3081429"/>
              <a:gd name="connsiteY1" fmla="*/ 0 h 914400"/>
              <a:gd name="connsiteX2" fmla="*/ 1540715 w 3081429"/>
              <a:gd name="connsiteY2" fmla="*/ 9187 h 914400"/>
              <a:gd name="connsiteX3" fmla="*/ 1543368 w 3081429"/>
              <a:gd name="connsiteY3" fmla="*/ 0 h 914400"/>
              <a:gd name="connsiteX4" fmla="*/ 3081429 w 3081429"/>
              <a:gd name="connsiteY4" fmla="*/ 0 h 914400"/>
              <a:gd name="connsiteX5" fmla="*/ 2817323 w 3081429"/>
              <a:gd name="connsiteY5" fmla="*/ 914400 h 914400"/>
              <a:gd name="connsiteX6" fmla="*/ 1802167 w 3081429"/>
              <a:gd name="connsiteY6" fmla="*/ 914400 h 914400"/>
              <a:gd name="connsiteX7" fmla="*/ 1279262 w 3081429"/>
              <a:gd name="connsiteY7" fmla="*/ 914400 h 914400"/>
              <a:gd name="connsiteX8" fmla="*/ 264106 w 3081429"/>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1429" h="914400">
                <a:moveTo>
                  <a:pt x="0" y="0"/>
                </a:moveTo>
                <a:lnTo>
                  <a:pt x="1538061" y="0"/>
                </a:lnTo>
                <a:lnTo>
                  <a:pt x="1540715" y="9187"/>
                </a:lnTo>
                <a:lnTo>
                  <a:pt x="1543368" y="0"/>
                </a:lnTo>
                <a:lnTo>
                  <a:pt x="3081429" y="0"/>
                </a:lnTo>
                <a:lnTo>
                  <a:pt x="2817323" y="914400"/>
                </a:lnTo>
                <a:lnTo>
                  <a:pt x="1802167" y="914400"/>
                </a:lnTo>
                <a:lnTo>
                  <a:pt x="1279262" y="914400"/>
                </a:lnTo>
                <a:lnTo>
                  <a:pt x="264106" y="914400"/>
                </a:lnTo>
                <a:close/>
              </a:path>
            </a:pathLst>
          </a:cu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Coding</a:t>
            </a:r>
          </a:p>
        </p:txBody>
      </p:sp>
      <p:sp>
        <p:nvSpPr>
          <p:cNvPr id="8" name="Parallelogram 7">
            <a:extLst>
              <a:ext uri="{FF2B5EF4-FFF2-40B4-BE49-F238E27FC236}">
                <a16:creationId xmlns:a16="http://schemas.microsoft.com/office/drawing/2014/main" id="{9045F84E-6D5A-46D4-960C-E7BED04418DE}"/>
              </a:ext>
            </a:extLst>
          </p:cNvPr>
          <p:cNvSpPr/>
          <p:nvPr/>
        </p:nvSpPr>
        <p:spPr>
          <a:xfrm flipH="1">
            <a:off x="4020418" y="3184067"/>
            <a:ext cx="1638128" cy="831169"/>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Architecture</a:t>
            </a:r>
          </a:p>
        </p:txBody>
      </p:sp>
      <p:sp>
        <p:nvSpPr>
          <p:cNvPr id="9" name="Parallelogram 8">
            <a:extLst>
              <a:ext uri="{FF2B5EF4-FFF2-40B4-BE49-F238E27FC236}">
                <a16:creationId xmlns:a16="http://schemas.microsoft.com/office/drawing/2014/main" id="{1E47C47B-309F-4165-8D5E-3C4B12718C6F}"/>
              </a:ext>
            </a:extLst>
          </p:cNvPr>
          <p:cNvSpPr/>
          <p:nvPr/>
        </p:nvSpPr>
        <p:spPr>
          <a:xfrm flipH="1">
            <a:off x="3760691" y="2252009"/>
            <a:ext cx="1638128" cy="831169"/>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Requirements Specification</a:t>
            </a:r>
          </a:p>
        </p:txBody>
      </p:sp>
      <p:sp>
        <p:nvSpPr>
          <p:cNvPr id="10" name="Parallelogram 9">
            <a:extLst>
              <a:ext uri="{FF2B5EF4-FFF2-40B4-BE49-F238E27FC236}">
                <a16:creationId xmlns:a16="http://schemas.microsoft.com/office/drawing/2014/main" id="{10A67F09-C7D6-4DEE-8683-BFBE0CEF9D7D}"/>
              </a:ext>
            </a:extLst>
          </p:cNvPr>
          <p:cNvSpPr/>
          <p:nvPr/>
        </p:nvSpPr>
        <p:spPr>
          <a:xfrm flipH="1">
            <a:off x="4269617" y="4116124"/>
            <a:ext cx="1638128" cy="831169"/>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System</a:t>
            </a:r>
          </a:p>
          <a:p>
            <a:pPr algn="ctr"/>
            <a:r>
              <a:rPr lang="en-US" sz="1400" b="1" dirty="0">
                <a:latin typeface="Calibri Light" panose="020F0302020204030204" pitchFamily="34" charset="0"/>
              </a:rPr>
              <a:t>Design</a:t>
            </a:r>
          </a:p>
        </p:txBody>
      </p:sp>
      <p:sp>
        <p:nvSpPr>
          <p:cNvPr id="11" name="Parallelogram 10">
            <a:extLst>
              <a:ext uri="{FF2B5EF4-FFF2-40B4-BE49-F238E27FC236}">
                <a16:creationId xmlns:a16="http://schemas.microsoft.com/office/drawing/2014/main" id="{6203DCE6-A16F-4E1B-9576-1390EA3ED566}"/>
              </a:ext>
            </a:extLst>
          </p:cNvPr>
          <p:cNvSpPr/>
          <p:nvPr/>
        </p:nvSpPr>
        <p:spPr>
          <a:xfrm>
            <a:off x="6882163" y="2236399"/>
            <a:ext cx="1638128" cy="831169"/>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bg1"/>
                </a:solidFill>
                <a:latin typeface="Calibri Light" panose="020F0302020204030204" pitchFamily="34" charset="0"/>
              </a:rPr>
              <a:t>System</a:t>
            </a:r>
          </a:p>
          <a:p>
            <a:pPr algn="ctr"/>
            <a:r>
              <a:rPr lang="en-US" sz="1400" b="1" dirty="0">
                <a:solidFill>
                  <a:schemeClr val="bg1"/>
                </a:solidFill>
                <a:latin typeface="Calibri Light" panose="020F0302020204030204" pitchFamily="34" charset="0"/>
              </a:rPr>
              <a:t>Testing</a:t>
            </a:r>
          </a:p>
        </p:txBody>
      </p:sp>
      <p:sp>
        <p:nvSpPr>
          <p:cNvPr id="12" name="Parallelogram 11">
            <a:extLst>
              <a:ext uri="{FF2B5EF4-FFF2-40B4-BE49-F238E27FC236}">
                <a16:creationId xmlns:a16="http://schemas.microsoft.com/office/drawing/2014/main" id="{A4886048-8A87-4C32-9D2B-A94A617B3510}"/>
              </a:ext>
            </a:extLst>
          </p:cNvPr>
          <p:cNvSpPr/>
          <p:nvPr/>
        </p:nvSpPr>
        <p:spPr>
          <a:xfrm>
            <a:off x="6605444" y="3184067"/>
            <a:ext cx="1638128" cy="831169"/>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Integration Testing</a:t>
            </a:r>
          </a:p>
        </p:txBody>
      </p:sp>
      <p:sp>
        <p:nvSpPr>
          <p:cNvPr id="13" name="Parallelogram 12">
            <a:extLst>
              <a:ext uri="{FF2B5EF4-FFF2-40B4-BE49-F238E27FC236}">
                <a16:creationId xmlns:a16="http://schemas.microsoft.com/office/drawing/2014/main" id="{93A0E870-8ADC-4CDA-AA53-44AB8BC9D0E0}"/>
              </a:ext>
            </a:extLst>
          </p:cNvPr>
          <p:cNvSpPr/>
          <p:nvPr/>
        </p:nvSpPr>
        <p:spPr>
          <a:xfrm>
            <a:off x="6324732" y="4124315"/>
            <a:ext cx="1638128" cy="831169"/>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Unit</a:t>
            </a:r>
          </a:p>
          <a:p>
            <a:pPr algn="ctr"/>
            <a:r>
              <a:rPr lang="en-US" sz="1400" b="1" dirty="0">
                <a:latin typeface="Calibri Light" panose="020F0302020204030204" pitchFamily="34" charset="0"/>
              </a:rPr>
              <a:t>Testing</a:t>
            </a:r>
          </a:p>
        </p:txBody>
      </p:sp>
    </p:spTree>
    <p:extLst>
      <p:ext uri="{BB962C8B-B14F-4D97-AF65-F5344CB8AC3E}">
        <p14:creationId xmlns:p14="http://schemas.microsoft.com/office/powerpoint/2010/main" val="31619333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A79565-46D6-477B-9875-FF5D45B2C295}"/>
              </a:ext>
            </a:extLst>
          </p:cNvPr>
          <p:cNvSpPr>
            <a:spLocks noGrp="1"/>
          </p:cNvSpPr>
          <p:nvPr>
            <p:ph sz="quarter" idx="13"/>
          </p:nvPr>
        </p:nvSpPr>
        <p:spPr/>
        <p:txBody>
          <a:bodyPr/>
          <a:lstStyle/>
          <a:p>
            <a:r>
              <a:rPr lang="en-US" sz="2000" dirty="0"/>
              <a:t>Step 4 Coverage Options of QA Environment Creation Wizard</a:t>
            </a:r>
          </a:p>
          <a:p>
            <a:endParaRPr lang="en-US" sz="2000" dirty="0"/>
          </a:p>
          <a:p>
            <a:endParaRPr lang="en-US" sz="2000" dirty="0"/>
          </a:p>
          <a:p>
            <a:endParaRPr lang="en-US" sz="2000" dirty="0"/>
          </a:p>
          <a:p>
            <a:pPr lvl="1">
              <a:buChar char="u"/>
            </a:pPr>
            <a:r>
              <a:rPr lang="en-US" sz="2000" dirty="0"/>
              <a:t>Real Time</a:t>
            </a:r>
          </a:p>
          <a:p>
            <a:pPr lvl="2"/>
            <a:r>
              <a:rPr lang="en-US" sz="2000" dirty="0" err="1"/>
              <a:t>VectorCAST</a:t>
            </a:r>
            <a:r>
              <a:rPr lang="en-US" sz="2000" dirty="0"/>
              <a:t> gathers coverage data as test is executing and writes results immediately to file.</a:t>
            </a:r>
          </a:p>
          <a:p>
            <a:pPr lvl="3"/>
            <a:r>
              <a:rPr lang="en-US" sz="1800" dirty="0"/>
              <a:t>Can significantly slow down test execution</a:t>
            </a:r>
          </a:p>
          <a:p>
            <a:pPr lvl="1"/>
            <a:r>
              <a:rPr lang="en-US" sz="2000" dirty="0"/>
              <a:t>Buffered</a:t>
            </a:r>
          </a:p>
          <a:p>
            <a:pPr lvl="2"/>
            <a:r>
              <a:rPr lang="en-US" sz="2000" dirty="0"/>
              <a:t>Store coverage data in a buffer</a:t>
            </a:r>
          </a:p>
          <a:p>
            <a:pPr lvl="2"/>
            <a:r>
              <a:rPr lang="en-US" sz="2000" dirty="0"/>
              <a:t>Periodically call VCAST_DUMP_COVERAGE_DATA()</a:t>
            </a:r>
          </a:p>
          <a:p>
            <a:pPr lvl="3"/>
            <a:r>
              <a:rPr lang="en-US" sz="1800" dirty="0"/>
              <a:t>Can be called from a Probe Point so that source does not need to be edited.</a:t>
            </a:r>
          </a:p>
          <a:p>
            <a:pPr lvl="1"/>
            <a:r>
              <a:rPr lang="en-US" sz="2000" dirty="0"/>
              <a:t>Animation</a:t>
            </a:r>
          </a:p>
          <a:p>
            <a:pPr lvl="2"/>
            <a:r>
              <a:rPr lang="en-US" sz="2000" dirty="0"/>
              <a:t>Play back coverage results in coverage viewer</a:t>
            </a:r>
          </a:p>
          <a:p>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F13F983A-E193-42BE-BA7C-4B8941EE54FA}"/>
              </a:ext>
            </a:extLst>
          </p:cNvPr>
          <p:cNvSpPr>
            <a:spLocks noGrp="1"/>
          </p:cNvSpPr>
          <p:nvPr>
            <p:ph type="body" sz="quarter" idx="12"/>
          </p:nvPr>
        </p:nvSpPr>
        <p:spPr/>
        <p:txBody>
          <a:bodyPr/>
          <a:lstStyle/>
          <a:p>
            <a:r>
              <a:rPr lang="en-US" dirty="0"/>
              <a:t>I/O Mechanism</a:t>
            </a:r>
          </a:p>
        </p:txBody>
      </p:sp>
      <p:sp>
        <p:nvSpPr>
          <p:cNvPr id="4" name="Title 3">
            <a:extLst>
              <a:ext uri="{FF2B5EF4-FFF2-40B4-BE49-F238E27FC236}">
                <a16:creationId xmlns:a16="http://schemas.microsoft.com/office/drawing/2014/main" id="{AA6B6991-A809-44AF-9B92-0FF2EA1B6D12}"/>
              </a:ext>
            </a:extLst>
          </p:cNvPr>
          <p:cNvSpPr>
            <a:spLocks noGrp="1"/>
          </p:cNvSpPr>
          <p:nvPr>
            <p:ph type="title"/>
          </p:nvPr>
        </p:nvSpPr>
        <p:spPr/>
        <p:txBody>
          <a:bodyPr/>
          <a:lstStyle/>
          <a:p>
            <a:r>
              <a:rPr lang="en-US" dirty="0"/>
              <a:t>Lecture: System Test Workflow</a:t>
            </a:r>
          </a:p>
        </p:txBody>
      </p:sp>
      <p:pic>
        <p:nvPicPr>
          <p:cNvPr id="6" name="Picture 5">
            <a:extLst>
              <a:ext uri="{FF2B5EF4-FFF2-40B4-BE49-F238E27FC236}">
                <a16:creationId xmlns:a16="http://schemas.microsoft.com/office/drawing/2014/main" id="{91BE47AF-9849-454C-BF62-72628B2865D6}"/>
              </a:ext>
            </a:extLst>
          </p:cNvPr>
          <p:cNvPicPr>
            <a:picLocks noChangeAspect="1"/>
          </p:cNvPicPr>
          <p:nvPr/>
        </p:nvPicPr>
        <p:blipFill>
          <a:blip r:embed="rId3"/>
          <a:stretch>
            <a:fillRect/>
          </a:stretch>
        </p:blipFill>
        <p:spPr>
          <a:xfrm>
            <a:off x="1052053" y="1870542"/>
            <a:ext cx="8173893" cy="694899"/>
          </a:xfrm>
          <a:prstGeom prst="rect">
            <a:avLst/>
          </a:prstGeom>
        </p:spPr>
      </p:pic>
    </p:spTree>
    <p:extLst>
      <p:ext uri="{BB962C8B-B14F-4D97-AF65-F5344CB8AC3E}">
        <p14:creationId xmlns:p14="http://schemas.microsoft.com/office/powerpoint/2010/main" val="28047195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Accessed via Tools-&gt;Options-&gt;Target-&gt;</a:t>
            </a:r>
            <a:r>
              <a:rPr lang="en-US" dirty="0" err="1"/>
              <a:t>Input/Output</a:t>
            </a:r>
            <a:r>
              <a:rPr lang="en-US" dirty="0"/>
              <a:t> Options</a:t>
            </a:r>
          </a:p>
          <a:p>
            <a:endParaRPr lang="en-US" dirty="0"/>
          </a:p>
          <a:p>
            <a:pPr lvl="1">
              <a:buChar char="u"/>
            </a:pPr>
            <a:r>
              <a:rPr lang="en-US" dirty="0"/>
              <a:t>I/O uses stdin/</a:t>
            </a:r>
            <a:r>
              <a:rPr lang="en-US" dirty="0" err="1"/>
              <a:t>stdout</a:t>
            </a:r>
            <a:endParaRPr lang="en-US" dirty="0"/>
          </a:p>
          <a:p>
            <a:pPr lvl="2"/>
            <a:r>
              <a:rPr lang="en-US" dirty="0"/>
              <a:t>Target does not have file I/O capability</a:t>
            </a:r>
          </a:p>
          <a:p>
            <a:pPr lvl="2"/>
            <a:r>
              <a:rPr lang="en-US" dirty="0" err="1"/>
              <a:t>VectorCAST</a:t>
            </a:r>
            <a:r>
              <a:rPr lang="en-US" dirty="0"/>
              <a:t> reads input data via stdin and writes output through </a:t>
            </a:r>
            <a:r>
              <a:rPr lang="en-US" dirty="0" err="1"/>
              <a:t>stdout</a:t>
            </a:r>
            <a:endParaRPr lang="en-US" dirty="0"/>
          </a:p>
          <a:p>
            <a:pPr lvl="1"/>
            <a:r>
              <a:rPr lang="en-US" dirty="0"/>
              <a:t>I/O uses </a:t>
            </a:r>
            <a:r>
              <a:rPr lang="en-US" dirty="0" err="1"/>
              <a:t>stdout</a:t>
            </a:r>
            <a:r>
              <a:rPr lang="en-US" dirty="0"/>
              <a:t> only</a:t>
            </a:r>
          </a:p>
          <a:p>
            <a:pPr lvl="2"/>
            <a:r>
              <a:rPr lang="en-US" dirty="0"/>
              <a:t>Target only has </a:t>
            </a:r>
            <a:r>
              <a:rPr lang="en-US" dirty="0" err="1"/>
              <a:t>stdout</a:t>
            </a:r>
            <a:r>
              <a:rPr lang="en-US" dirty="0"/>
              <a:t> capability</a:t>
            </a:r>
          </a:p>
          <a:p>
            <a:pPr lvl="2"/>
            <a:r>
              <a:rPr lang="en-US" dirty="0"/>
              <a:t>Data is compiled into the test harness</a:t>
            </a:r>
          </a:p>
          <a:p>
            <a:pPr lvl="1"/>
            <a:r>
              <a:rPr lang="en-US" dirty="0"/>
              <a:t>Buffer I/O</a:t>
            </a:r>
          </a:p>
          <a:p>
            <a:pPr lvl="2"/>
            <a:r>
              <a:rPr lang="en-US" dirty="0"/>
              <a:t>Target does not have stdin capability and cannot write to files</a:t>
            </a:r>
          </a:p>
          <a:p>
            <a:pPr lvl="2"/>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Other I/O Options</a:t>
            </a:r>
          </a:p>
        </p:txBody>
      </p:sp>
      <p:sp>
        <p:nvSpPr>
          <p:cNvPr id="74754" name="Rectangle 10"/>
          <p:cNvSpPr>
            <a:spLocks noGrp="1" noChangeArrowheads="1"/>
          </p:cNvSpPr>
          <p:nvPr>
            <p:ph type="title"/>
          </p:nvPr>
        </p:nvSpPr>
        <p:spPr/>
        <p:txBody>
          <a:bodyPr/>
          <a:lstStyle/>
          <a:p>
            <a:r>
              <a:rPr lang="en-US" dirty="0"/>
              <a:t>Lecture:  System Test Workflow</a:t>
            </a:r>
          </a:p>
        </p:txBody>
      </p:sp>
      <p:sp>
        <p:nvSpPr>
          <p:cNvPr id="4" name="Content Placeholder 3">
            <a:extLst>
              <a:ext uri="{FF2B5EF4-FFF2-40B4-BE49-F238E27FC236}">
                <a16:creationId xmlns:a16="http://schemas.microsoft.com/office/drawing/2014/main" id="{2876038F-BDA4-487D-B5B5-CF96E57DAE81}"/>
              </a:ext>
            </a:extLst>
          </p:cNvPr>
          <p:cNvSpPr>
            <a:spLocks noGrp="1"/>
          </p:cNvSpPr>
          <p:nvPr>
            <p:ph sz="quarter" idx="14"/>
          </p:nvPr>
        </p:nvSpPr>
        <p:spPr/>
        <p:txBody>
          <a:bodyPr/>
          <a:lstStyle/>
          <a:p>
            <a:endParaRPr lang="en-US"/>
          </a:p>
        </p:txBody>
      </p:sp>
      <p:pic>
        <p:nvPicPr>
          <p:cNvPr id="8" name="Picture 7">
            <a:extLst>
              <a:ext uri="{FF2B5EF4-FFF2-40B4-BE49-F238E27FC236}">
                <a16:creationId xmlns:a16="http://schemas.microsoft.com/office/drawing/2014/main" id="{51B70F39-E301-4BA6-996C-FDE408B3EC19}"/>
              </a:ext>
            </a:extLst>
          </p:cNvPr>
          <p:cNvPicPr>
            <a:picLocks noChangeAspect="1"/>
          </p:cNvPicPr>
          <p:nvPr/>
        </p:nvPicPr>
        <p:blipFill>
          <a:blip r:embed="rId3"/>
          <a:stretch>
            <a:fillRect/>
          </a:stretch>
        </p:blipFill>
        <p:spPr>
          <a:xfrm>
            <a:off x="6951352" y="1638723"/>
            <a:ext cx="3881296" cy="4462553"/>
          </a:xfrm>
          <a:prstGeom prst="rect">
            <a:avLst/>
          </a:prstGeom>
        </p:spPr>
      </p:pic>
    </p:spTree>
    <p:extLst>
      <p:ext uri="{BB962C8B-B14F-4D97-AF65-F5344CB8AC3E}">
        <p14:creationId xmlns:p14="http://schemas.microsoft.com/office/powerpoint/2010/main" val="1715222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r>
              <a:rPr lang="en-US" sz="2000" dirty="0"/>
              <a:t>Regression scripts allow the regeneration of the tool options and the test environment.</a:t>
            </a:r>
          </a:p>
          <a:p>
            <a:endParaRPr lang="en-US" sz="2000" dirty="0"/>
          </a:p>
          <a:p>
            <a:r>
              <a:rPr lang="en-US" sz="2000" dirty="0"/>
              <a:t>Files created:</a:t>
            </a:r>
          </a:p>
          <a:p>
            <a:pPr lvl="2"/>
            <a:r>
              <a:rPr lang="en-US" sz="2000" dirty="0"/>
              <a:t>Batch file </a:t>
            </a:r>
            <a:r>
              <a:rPr lang="en-US" sz="2000" i="1" dirty="0"/>
              <a:t>environment_name.bat/</a:t>
            </a:r>
            <a:r>
              <a:rPr lang="en-US" sz="2000" i="1" dirty="0" err="1"/>
              <a:t>sh</a:t>
            </a:r>
            <a:endParaRPr lang="en-US" sz="2000" i="1" dirty="0"/>
          </a:p>
          <a:p>
            <a:pPr lvl="2"/>
            <a:r>
              <a:rPr lang="en-US" sz="2000" dirty="0"/>
              <a:t>Environment script </a:t>
            </a:r>
            <a:r>
              <a:rPr lang="en-US" sz="2000" i="1" dirty="0" err="1"/>
              <a:t>environment_name.enc</a:t>
            </a:r>
            <a:r>
              <a:rPr lang="en-US" sz="2000" dirty="0"/>
              <a:t> with instructions on how to build environment</a:t>
            </a:r>
          </a:p>
          <a:p>
            <a:pPr lvl="3"/>
            <a:r>
              <a:rPr lang="en-US" sz="1800" dirty="0"/>
              <a:t>Contains source file information and probe points </a:t>
            </a:r>
          </a:p>
          <a:p>
            <a:pPr lvl="3"/>
            <a:r>
              <a:rPr lang="en-US" sz="1800" dirty="0"/>
              <a:t>XML format</a:t>
            </a:r>
          </a:p>
          <a:p>
            <a:pPr lvl="3"/>
            <a:r>
              <a:rPr lang="en-US" sz="1800" dirty="0"/>
              <a:t>Called by </a:t>
            </a:r>
            <a:r>
              <a:rPr lang="en-US" sz="1800" i="1" dirty="0"/>
              <a:t>environment_name.bat/</a:t>
            </a:r>
            <a:r>
              <a:rPr lang="en-US" sz="1800" i="1" dirty="0" err="1"/>
              <a:t>sh</a:t>
            </a:r>
            <a:endParaRPr lang="en-US" sz="1800" i="1" dirty="0"/>
          </a:p>
          <a:p>
            <a:pPr lvl="2"/>
            <a:r>
              <a:rPr lang="en-US" sz="2000" dirty="0"/>
              <a:t>If environment has imported results </a:t>
            </a:r>
            <a:r>
              <a:rPr lang="en-US" sz="2000" i="1" dirty="0" err="1"/>
              <a:t>environment_name.cvr</a:t>
            </a:r>
            <a:r>
              <a:rPr lang="en-US" sz="2000" i="1" dirty="0"/>
              <a:t> </a:t>
            </a:r>
            <a:r>
              <a:rPr lang="en-US" sz="2000" dirty="0"/>
              <a:t>is created</a:t>
            </a:r>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Regression Scripts</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21875470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r>
              <a:rPr lang="en-US" sz="2000" dirty="0"/>
              <a:t>Cover I/O Type set to “Buffered”</a:t>
            </a:r>
          </a:p>
          <a:p>
            <a:pPr lvl="2"/>
            <a:r>
              <a:rPr lang="en-US" sz="2000" dirty="0"/>
              <a:t>Coverage data written to buffer on target</a:t>
            </a:r>
          </a:p>
          <a:p>
            <a:pPr lvl="2"/>
            <a:r>
              <a:rPr lang="en-US" sz="2000" dirty="0"/>
              <a:t>Buffer needs to be periodically dumped before it fills up</a:t>
            </a:r>
          </a:p>
          <a:p>
            <a:endParaRPr lang="en-US" sz="2000" dirty="0"/>
          </a:p>
          <a:p>
            <a:r>
              <a:rPr lang="en-US" sz="2000" dirty="0" err="1"/>
              <a:t>VectorCAST</a:t>
            </a:r>
            <a:r>
              <a:rPr lang="en-US" sz="2000" dirty="0"/>
              <a:t> provides API function VCAST_DUMP_COVERAGE_DATA()</a:t>
            </a:r>
          </a:p>
          <a:p>
            <a:pPr lvl="2"/>
            <a:r>
              <a:rPr lang="en-US" sz="2000" dirty="0"/>
              <a:t>Writes out coverage data from buffer to a file</a:t>
            </a:r>
          </a:p>
          <a:p>
            <a:pPr lvl="2"/>
            <a:r>
              <a:rPr lang="en-US" sz="2000" dirty="0"/>
              <a:t>Default file name is TESTINSS.DAT</a:t>
            </a:r>
          </a:p>
          <a:p>
            <a:pPr lvl="2"/>
            <a:r>
              <a:rPr lang="en-US" sz="2000" dirty="0"/>
              <a:t>Can be called in a probe point</a:t>
            </a:r>
          </a:p>
          <a:p>
            <a:pPr lvl="3"/>
            <a:r>
              <a:rPr lang="en-US" sz="1800" dirty="0"/>
              <a:t>Source does not need to be edited.</a:t>
            </a:r>
          </a:p>
          <a:p>
            <a:pPr indent="-216000">
              <a:buNone/>
            </a:pPr>
            <a:endParaRPr lang="en-US" sz="2000" dirty="0"/>
          </a:p>
          <a:p>
            <a:pPr indent="-216000">
              <a:buNone/>
            </a:pPr>
            <a:r>
              <a:rPr lang="en-US" sz="2000" dirty="0"/>
              <a:t>Call from periodic routine.</a:t>
            </a:r>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Coverage Output API</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11875873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pPr lvl="1"/>
            <a:r>
              <a:rPr lang="en-GB" sz="1800" dirty="0" err="1"/>
              <a:t>VectorCAST</a:t>
            </a:r>
            <a:r>
              <a:rPr lang="en-GB" sz="1800" dirty="0"/>
              <a:t> Cover I/O files</a:t>
            </a:r>
          </a:p>
          <a:p>
            <a:pPr lvl="2"/>
            <a:r>
              <a:rPr lang="en-GB" sz="1800" dirty="0"/>
              <a:t>The I/O files are in the environment directory and are called:</a:t>
            </a:r>
          </a:p>
          <a:p>
            <a:pPr lvl="3"/>
            <a:r>
              <a:rPr lang="en-GB" sz="1600" dirty="0" err="1"/>
              <a:t>c_cover_io.c</a:t>
            </a:r>
            <a:r>
              <a:rPr lang="en-GB" sz="1600" dirty="0"/>
              <a:t>		for C source files</a:t>
            </a:r>
          </a:p>
          <a:p>
            <a:pPr lvl="3"/>
            <a:r>
              <a:rPr lang="en-GB" sz="1600" dirty="0"/>
              <a:t>c_cover_io.cpp		for C++ source files</a:t>
            </a:r>
          </a:p>
          <a:p>
            <a:pPr lvl="3"/>
            <a:r>
              <a:rPr lang="en-GB" sz="1600" dirty="0" err="1"/>
              <a:t>vcast_c_options.h</a:t>
            </a:r>
            <a:r>
              <a:rPr lang="en-GB" sz="1600" dirty="0"/>
              <a:t>, </a:t>
            </a:r>
            <a:r>
              <a:rPr lang="en-GB" sz="1600" dirty="0" err="1"/>
              <a:t>c_cover.h</a:t>
            </a:r>
            <a:r>
              <a:rPr lang="en-GB" sz="1600" dirty="0"/>
              <a:t>	included by the above</a:t>
            </a:r>
          </a:p>
          <a:p>
            <a:pPr lvl="3"/>
            <a:r>
              <a:rPr lang="en-GB" sz="1600" dirty="0" err="1"/>
              <a:t>vcast_cover_io.adb</a:t>
            </a:r>
            <a:r>
              <a:rPr lang="en-GB" sz="1600" dirty="0"/>
              <a:t>,		for Ada source files</a:t>
            </a:r>
          </a:p>
          <a:p>
            <a:pPr lvl="3"/>
            <a:r>
              <a:rPr lang="en-GB" sz="1600" dirty="0" err="1"/>
              <a:t>vcast_cover_io.ads</a:t>
            </a:r>
            <a:r>
              <a:rPr lang="en-GB" sz="1600" dirty="0"/>
              <a:t>                                    </a:t>
            </a:r>
          </a:p>
          <a:p>
            <a:pPr lvl="2"/>
            <a:r>
              <a:rPr lang="en-GB" sz="1800" dirty="0"/>
              <a:t>I/O files contain the Data Structures &amp; Functions needed to record the Coverage Information</a:t>
            </a:r>
          </a:p>
          <a:p>
            <a:pPr lvl="1"/>
            <a:r>
              <a:rPr lang="en-GB" sz="1800" dirty="0"/>
              <a:t>When compiling/linking the instrumented source files, you must include the appropriate I/O file (for “c”, e.g., link in </a:t>
            </a:r>
            <a:r>
              <a:rPr lang="en-GB" sz="1800" dirty="0" err="1"/>
              <a:t>c_cover_io.c</a:t>
            </a:r>
            <a:r>
              <a:rPr lang="en-GB" sz="1800" dirty="0"/>
              <a:t>) </a:t>
            </a:r>
          </a:p>
          <a:p>
            <a:pPr lvl="2"/>
            <a:r>
              <a:rPr lang="en-GB" sz="1800" dirty="0"/>
              <a:t>Add to your compile command: </a:t>
            </a:r>
            <a:r>
              <a:rPr lang="en-GB" sz="1400" dirty="0" err="1"/>
              <a:t>gcc</a:t>
            </a:r>
            <a:r>
              <a:rPr lang="en-GB" sz="1400" dirty="0"/>
              <a:t> -g -c </a:t>
            </a:r>
            <a:r>
              <a:rPr lang="en-GB" sz="1400" dirty="0" err="1"/>
              <a:t>manager_driver.c</a:t>
            </a:r>
            <a:r>
              <a:rPr lang="en-GB" sz="1400" dirty="0"/>
              <a:t> </a:t>
            </a:r>
            <a:r>
              <a:rPr lang="en-GB" sz="1400" dirty="0" err="1"/>
              <a:t>manager.c</a:t>
            </a:r>
            <a:r>
              <a:rPr lang="en-GB" sz="1400" dirty="0"/>
              <a:t> </a:t>
            </a:r>
            <a:r>
              <a:rPr lang="en-GB" sz="1400" dirty="0" err="1"/>
              <a:t>database.c</a:t>
            </a:r>
            <a:r>
              <a:rPr lang="en-GB" sz="1400" dirty="0"/>
              <a:t>  %COVER_ENV%/</a:t>
            </a:r>
            <a:r>
              <a:rPr lang="en-GB" sz="1400" dirty="0" err="1"/>
              <a:t>c_cover_io.c</a:t>
            </a:r>
            <a:endParaRPr lang="en-GB" sz="1800" dirty="0"/>
          </a:p>
          <a:p>
            <a:pPr lvl="2"/>
            <a:r>
              <a:rPr lang="en-GB" sz="1800" dirty="0"/>
              <a:t>Append through the GUI</a:t>
            </a:r>
          </a:p>
          <a:p>
            <a:pPr lvl="1"/>
            <a:endParaRPr lang="en-GB" sz="1800" dirty="0"/>
          </a:p>
          <a:p>
            <a:pPr lvl="1"/>
            <a:r>
              <a:rPr lang="en-GB" sz="1800" dirty="0"/>
              <a:t>IMPORTANT: Note that you may need to customize the I/O files to support the particular I/O mode and I/O API that exists on your target. </a:t>
            </a:r>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Coverage IO Files</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2319836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pPr lvl="1"/>
            <a:r>
              <a:rPr lang="en-GB" sz="2000" dirty="0"/>
              <a:t>Two Methods</a:t>
            </a:r>
          </a:p>
          <a:p>
            <a:pPr lvl="2">
              <a:buClr>
                <a:srgbClr val="000000"/>
              </a:buClr>
              <a:buSzPct val="100000"/>
              <a:buFont typeface="Wingdings 3" panose="05040102010807070707" pitchFamily="18" charset="2"/>
              <a:buAutoNum type="arabicPeriod"/>
            </a:pPr>
            <a:r>
              <a:rPr lang="en-GB" sz="2000" dirty="0"/>
              <a:t>Use Normal Build Mechanism to build your application</a:t>
            </a:r>
          </a:p>
          <a:p>
            <a:pPr lvl="3"/>
            <a:r>
              <a:rPr lang="en-GB" sz="1800" dirty="0" err="1"/>
              <a:t>e.g</a:t>
            </a:r>
            <a:r>
              <a:rPr lang="en-GB" sz="1800" dirty="0"/>
              <a:t>,, </a:t>
            </a:r>
            <a:r>
              <a:rPr lang="en-GB" sz="1800" dirty="0" err="1"/>
              <a:t>makefile</a:t>
            </a:r>
            <a:r>
              <a:rPr lang="en-GB" sz="1800" dirty="0"/>
              <a:t>, Visual Studio Project, Eclipse Project. etc…</a:t>
            </a:r>
          </a:p>
          <a:p>
            <a:pPr lvl="3"/>
            <a:r>
              <a:rPr lang="en-GB" sz="1800" dirty="0"/>
              <a:t>Add </a:t>
            </a:r>
            <a:r>
              <a:rPr lang="en-GB" sz="1800" dirty="0" err="1"/>
              <a:t>c_cover_io.c</a:t>
            </a:r>
            <a:r>
              <a:rPr lang="en-GB" sz="1800" dirty="0"/>
              <a:t>  to your project</a:t>
            </a:r>
          </a:p>
          <a:p>
            <a:pPr lvl="3"/>
            <a:r>
              <a:rPr lang="en-GB" sz="1800" dirty="0"/>
              <a:t>Add the include path for </a:t>
            </a:r>
            <a:r>
              <a:rPr lang="en-GB" sz="1800" dirty="0" err="1"/>
              <a:t>vcast_c_options.h</a:t>
            </a:r>
            <a:r>
              <a:rPr lang="en-GB" sz="1800" dirty="0"/>
              <a:t> &amp; </a:t>
            </a:r>
            <a:r>
              <a:rPr lang="en-GB" sz="1800" dirty="0" err="1"/>
              <a:t>c_cover.h</a:t>
            </a:r>
            <a:endParaRPr lang="en-GB" sz="1800" dirty="0"/>
          </a:p>
          <a:p>
            <a:pPr lvl="3"/>
            <a:r>
              <a:rPr lang="en-GB" sz="1800" dirty="0"/>
              <a:t>Note that </a:t>
            </a:r>
            <a:r>
              <a:rPr lang="en-GB" sz="1800" dirty="0" err="1"/>
              <a:t>vcast_c_options.h</a:t>
            </a:r>
            <a:r>
              <a:rPr lang="en-GB" sz="1800" dirty="0"/>
              <a:t> changes if instrumentation options change.</a:t>
            </a:r>
          </a:p>
          <a:p>
            <a:pPr lvl="3"/>
            <a:endParaRPr lang="en-GB" sz="1800" dirty="0"/>
          </a:p>
          <a:p>
            <a:pPr lvl="2">
              <a:buClr>
                <a:srgbClr val="000000"/>
              </a:buClr>
              <a:buSzPct val="100000"/>
              <a:buFont typeface="Wingdings 3" panose="05040102010807070707" pitchFamily="18" charset="2"/>
              <a:buAutoNum type="arabicPeriod"/>
            </a:pPr>
            <a:r>
              <a:rPr lang="en-GB" sz="2000" dirty="0"/>
              <a:t>Use the System Test Script in </a:t>
            </a:r>
            <a:r>
              <a:rPr lang="en-GB" sz="2000" dirty="0" err="1"/>
              <a:t>VectorCAST</a:t>
            </a:r>
            <a:endParaRPr lang="en-GB" sz="2000" dirty="0"/>
          </a:p>
          <a:p>
            <a:pPr lvl="3"/>
            <a:r>
              <a:rPr lang="en-GB" sz="1800" dirty="0" err="1"/>
              <a:t>RightMouse</a:t>
            </a:r>
            <a:r>
              <a:rPr lang="en-GB" sz="1800" dirty="0"/>
              <a:t> on Environment -&gt; </a:t>
            </a:r>
            <a:r>
              <a:rPr lang="en-GB" sz="1800" dirty="0" err="1"/>
              <a:t>SystemTesting</a:t>
            </a:r>
            <a:r>
              <a:rPr lang="en-GB" sz="1800" dirty="0"/>
              <a:t>-&gt;</a:t>
            </a:r>
            <a:r>
              <a:rPr lang="en-GB" sz="1800" dirty="0" err="1"/>
              <a:t>EditScript</a:t>
            </a:r>
            <a:endParaRPr lang="en-GB" sz="1800" dirty="0"/>
          </a:p>
          <a:p>
            <a:pPr lvl="3"/>
            <a:r>
              <a:rPr lang="en-GB" sz="1800" dirty="0"/>
              <a:t>Add Build Command to Python Script</a:t>
            </a:r>
          </a:p>
          <a:p>
            <a:pPr lvl="3"/>
            <a:r>
              <a:rPr lang="en-GB" sz="1800" dirty="0"/>
              <a:t>Optionally, add Execution Scripts</a:t>
            </a:r>
          </a:p>
          <a:p>
            <a:pPr lvl="2"/>
            <a:endParaRPr lang="en-GB" dirty="0"/>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Building an Instrumented Executable</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14286969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pPr>
              <a:buNone/>
            </a:pPr>
            <a:r>
              <a:rPr lang="en-GB" sz="1800" dirty="0"/>
              <a:t>The Apply Coverage to Source Tree option specifies where instrumented files are stored and how they are used by </a:t>
            </a:r>
            <a:r>
              <a:rPr lang="en-GB" sz="1800" dirty="0" err="1"/>
              <a:t>VectorCAST</a:t>
            </a:r>
            <a:r>
              <a:rPr lang="en-GB" sz="1800" dirty="0"/>
              <a:t>.</a:t>
            </a:r>
          </a:p>
          <a:p>
            <a:pPr lvl="2"/>
            <a:r>
              <a:rPr lang="en-GB" sz="1800" dirty="0"/>
              <a:t>When a QA environment is created a separate instrumentation directory is created to store the instrumented source code.</a:t>
            </a:r>
          </a:p>
          <a:p>
            <a:pPr lvl="3"/>
            <a:r>
              <a:rPr lang="en-US" sz="1600" dirty="0" err="1"/>
              <a:t>vcast_working</a:t>
            </a:r>
            <a:r>
              <a:rPr lang="en-US" sz="1600" dirty="0"/>
              <a:t>\</a:t>
            </a:r>
            <a:r>
              <a:rPr lang="en-US" sz="1600" dirty="0" err="1"/>
              <a:t>vcast_qa</a:t>
            </a:r>
            <a:r>
              <a:rPr lang="en-US" sz="1600" dirty="0"/>
              <a:t>\</a:t>
            </a:r>
            <a:r>
              <a:rPr lang="en-US" sz="1600" dirty="0" err="1"/>
              <a:t>Lua_System_Test</a:t>
            </a:r>
            <a:r>
              <a:rPr lang="en-US" sz="1600" dirty="0"/>
              <a:t>\</a:t>
            </a:r>
            <a:r>
              <a:rPr lang="en-US" sz="1600" dirty="0" err="1"/>
              <a:t>vc-inst</a:t>
            </a:r>
            <a:endParaRPr lang="en-US" sz="1600" dirty="0"/>
          </a:p>
          <a:p>
            <a:pPr lvl="2"/>
            <a:r>
              <a:rPr lang="en-US" sz="1800" dirty="0"/>
              <a:t>Option can be accessed by right clicking on QA environment an selecting System Testing-&gt;Apply Coverage to Source Tree</a:t>
            </a:r>
          </a:p>
          <a:p>
            <a:pPr lvl="2"/>
            <a:r>
              <a:rPr lang="en-US" sz="1800" dirty="0"/>
              <a:t>Three options</a:t>
            </a:r>
          </a:p>
          <a:p>
            <a:pPr lvl="3"/>
            <a:r>
              <a:rPr lang="en-US" sz="1600" dirty="0"/>
              <a:t>During Build (default)</a:t>
            </a:r>
          </a:p>
          <a:p>
            <a:pPr lvl="4"/>
            <a:r>
              <a:rPr lang="en-GB" sz="1600" dirty="0"/>
              <a:t>Source code copied to backup files and replace with instrumented code.</a:t>
            </a:r>
          </a:p>
          <a:p>
            <a:pPr lvl="4"/>
            <a:r>
              <a:rPr lang="en-GB" sz="1600" dirty="0"/>
              <a:t>Build is performed via system_tests.py script</a:t>
            </a:r>
          </a:p>
          <a:p>
            <a:pPr lvl="4"/>
            <a:r>
              <a:rPr lang="en-GB" sz="1600" dirty="0"/>
              <a:t>When build is complete original source files are restored and instrumented files are moved back to </a:t>
            </a:r>
            <a:r>
              <a:rPr lang="en-GB" sz="1600" dirty="0" err="1"/>
              <a:t>vc-inst</a:t>
            </a:r>
            <a:r>
              <a:rPr lang="en-GB" sz="1600" dirty="0"/>
              <a:t> directory.</a:t>
            </a:r>
          </a:p>
          <a:p>
            <a:pPr lvl="3"/>
            <a:r>
              <a:rPr lang="en-GB" sz="1600" dirty="0"/>
              <a:t>Always</a:t>
            </a:r>
          </a:p>
          <a:p>
            <a:pPr lvl="4"/>
            <a:r>
              <a:rPr lang="en-GB" sz="1600" dirty="0"/>
              <a:t>Source code backed up and replaced with instrumented code.</a:t>
            </a:r>
          </a:p>
          <a:p>
            <a:pPr lvl="4"/>
            <a:r>
              <a:rPr lang="en-GB" sz="1600" dirty="0"/>
              <a:t>Only way to revert code is to un-instrument the application</a:t>
            </a:r>
          </a:p>
          <a:p>
            <a:pPr lvl="3"/>
            <a:r>
              <a:rPr lang="en-GB" sz="1600" dirty="0"/>
              <a:t>Never</a:t>
            </a:r>
          </a:p>
          <a:p>
            <a:pPr lvl="4"/>
            <a:r>
              <a:rPr lang="en-GB" sz="1600" dirty="0"/>
              <a:t>Instrumented code is stored in </a:t>
            </a:r>
            <a:r>
              <a:rPr lang="en-GB" sz="1600" dirty="0" err="1"/>
              <a:t>vc-inst</a:t>
            </a:r>
            <a:endParaRPr lang="en-GB" sz="1600" dirty="0"/>
          </a:p>
          <a:p>
            <a:pPr lvl="4"/>
            <a:r>
              <a:rPr lang="en-GB" sz="1600" dirty="0"/>
              <a:t>Build is performed with un-instrumented files</a:t>
            </a:r>
          </a:p>
          <a:p>
            <a:pPr lvl="4"/>
            <a:endParaRPr lang="en-GB" sz="1600" dirty="0"/>
          </a:p>
          <a:p>
            <a:pPr lvl="4"/>
            <a:endParaRPr lang="en-GB" sz="1600" dirty="0"/>
          </a:p>
          <a:p>
            <a:pPr indent="-252000">
              <a:buNone/>
            </a:pPr>
            <a:endParaRPr lang="en-GB" sz="2000" dirty="0"/>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Applying Coverage to the Source Tree</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3031241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Configuration Management</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0252B3D-4E26-4392-9D70-FC8BF2FBE1B2}"/>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D4185C5-E7CE-41BA-8C4C-CB763839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0428414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p:txBody>
          <a:bodyPr/>
          <a:lstStyle/>
          <a:p>
            <a:pPr lvl="1"/>
            <a:r>
              <a:rPr lang="en-US" sz="2000" dirty="0" err="1"/>
              <a:t>VectorCAST</a:t>
            </a:r>
            <a:r>
              <a:rPr lang="en-US" sz="2000" dirty="0"/>
              <a:t> Project artifacts that need to be saved</a:t>
            </a:r>
          </a:p>
          <a:p>
            <a:endParaRPr lang="en-US"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Configuration Management Overview</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Configuration Management</a:t>
            </a:r>
          </a:p>
        </p:txBody>
      </p:sp>
    </p:spTree>
    <p:extLst>
      <p:ext uri="{BB962C8B-B14F-4D97-AF65-F5344CB8AC3E}">
        <p14:creationId xmlns:p14="http://schemas.microsoft.com/office/powerpoint/2010/main" val="1134008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501282" cy="5220000"/>
          </a:xfrm>
        </p:spPr>
        <p:txBody>
          <a:bodyPr/>
          <a:lstStyle/>
          <a:p>
            <a:pPr>
              <a:buNone/>
            </a:pPr>
            <a:r>
              <a:rPr lang="en-US" sz="2000" dirty="0"/>
              <a:t>The goal here is to save a minimal set of </a:t>
            </a:r>
            <a:r>
              <a:rPr lang="en-US" sz="2000" dirty="0" err="1"/>
              <a:t>VectorCAST</a:t>
            </a:r>
            <a:r>
              <a:rPr lang="en-US" sz="2000" dirty="0"/>
              <a:t> Project files and still be able to regenerate the </a:t>
            </a:r>
            <a:r>
              <a:rPr lang="en-US" sz="2000" dirty="0" err="1"/>
              <a:t>VectorCAST</a:t>
            </a:r>
            <a:r>
              <a:rPr lang="en-US" sz="2000" dirty="0"/>
              <a:t> Project on any machine.</a:t>
            </a:r>
          </a:p>
          <a:p>
            <a:pPr>
              <a:buNone/>
            </a:pPr>
            <a:r>
              <a:rPr lang="en-US" sz="2000" dirty="0"/>
              <a:t>We maintain the folder structure and eliminate any files that are not necessary to regenerate the </a:t>
            </a:r>
            <a:r>
              <a:rPr lang="en-US" sz="2000" dirty="0" err="1"/>
              <a:t>VectorCAST</a:t>
            </a:r>
            <a:r>
              <a:rPr lang="en-US" sz="2000" dirty="0"/>
              <a:t> Project</a:t>
            </a:r>
          </a:p>
          <a:p>
            <a:pPr>
              <a:buNone/>
            </a:pPr>
            <a:r>
              <a:rPr lang="en-US" sz="2000" dirty="0"/>
              <a:t>The screen shot shows the correct listing of files</a:t>
            </a:r>
          </a:p>
          <a:p>
            <a:pPr>
              <a:buNone/>
            </a:pPr>
            <a:r>
              <a:rPr lang="en-US" sz="2000" dirty="0"/>
              <a:t>Folders of interest:</a:t>
            </a:r>
          </a:p>
          <a:p>
            <a:pPr lvl="2"/>
            <a:r>
              <a:rPr lang="en-US" sz="2000" dirty="0" err="1"/>
              <a:t>vcast_working</a:t>
            </a:r>
            <a:endParaRPr lang="en-US" sz="2000" dirty="0"/>
          </a:p>
          <a:p>
            <a:pPr lvl="3"/>
            <a:r>
              <a:rPr lang="en-US" sz="1800" dirty="0" err="1"/>
              <a:t>Lua_Testing</a:t>
            </a:r>
            <a:endParaRPr lang="en-US" sz="1800" dirty="0"/>
          </a:p>
          <a:p>
            <a:pPr lvl="4"/>
            <a:r>
              <a:rPr lang="en-US" sz="1800" dirty="0"/>
              <a:t>Environment</a:t>
            </a:r>
          </a:p>
          <a:p>
            <a:pPr lvl="4"/>
            <a:r>
              <a:rPr lang="en-US" sz="1800" dirty="0"/>
              <a:t>Python</a:t>
            </a:r>
          </a:p>
          <a:p>
            <a:pPr lvl="3"/>
            <a:r>
              <a:rPr lang="en-US" sz="1800" dirty="0" err="1"/>
              <a:t>MinGW_Template</a:t>
            </a:r>
            <a:endParaRPr lang="en-US" sz="1800" dirty="0"/>
          </a:p>
          <a:p>
            <a:pPr lvl="3"/>
            <a:r>
              <a:rPr lang="en-US" sz="1800" dirty="0" err="1"/>
              <a:t>SupportFiles</a:t>
            </a:r>
            <a:endParaRPr lang="en-US" sz="1800" dirty="0"/>
          </a:p>
          <a:p>
            <a:pPr lvl="3"/>
            <a:r>
              <a:rPr lang="en-US" sz="1800" dirty="0" err="1"/>
              <a:t>vcast_qa</a:t>
            </a:r>
            <a:endParaRPr lang="en-US" sz="18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Folder Structure</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515768" y="1260000"/>
            <a:ext cx="3712526" cy="5171746"/>
          </a:xfrm>
          <a:prstGeom prst="rect">
            <a:avLst/>
          </a:prstGeom>
        </p:spPr>
      </p:pic>
    </p:spTree>
    <p:extLst>
      <p:ext uri="{BB962C8B-B14F-4D97-AF65-F5344CB8AC3E}">
        <p14:creationId xmlns:p14="http://schemas.microsoft.com/office/powerpoint/2010/main" val="4038461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3FD0920-EA47-4A7B-BD4B-6BA7CB9E0385}"/>
              </a:ext>
            </a:extLst>
          </p:cNvPr>
          <p:cNvSpPr>
            <a:spLocks noGrp="1"/>
          </p:cNvSpPr>
          <p:nvPr>
            <p:ph type="body" sz="quarter" idx="12"/>
          </p:nvPr>
        </p:nvSpPr>
        <p:spPr/>
        <p:txBody>
          <a:bodyPr/>
          <a:lstStyle/>
          <a:p>
            <a:r>
              <a:rPr lang="en-US" dirty="0"/>
              <a:t>How VectorCAST Helps Your Project</a:t>
            </a:r>
          </a:p>
        </p:txBody>
      </p:sp>
      <p:sp>
        <p:nvSpPr>
          <p:cNvPr id="4" name="Title 3">
            <a:extLst>
              <a:ext uri="{FF2B5EF4-FFF2-40B4-BE49-F238E27FC236}">
                <a16:creationId xmlns:a16="http://schemas.microsoft.com/office/drawing/2014/main" id="{96F1F3C5-5D3F-494B-88B4-4B365C9A98F0}"/>
              </a:ext>
            </a:extLst>
          </p:cNvPr>
          <p:cNvSpPr>
            <a:spLocks noGrp="1"/>
          </p:cNvSpPr>
          <p:nvPr>
            <p:ph type="title"/>
          </p:nvPr>
        </p:nvSpPr>
        <p:spPr/>
        <p:txBody>
          <a:bodyPr/>
          <a:lstStyle/>
          <a:p>
            <a:r>
              <a:rPr lang="en-US"/>
              <a:t>Company Overview</a:t>
            </a:r>
            <a:endParaRPr lang="en-US" dirty="0"/>
          </a:p>
        </p:txBody>
      </p:sp>
      <p:grpSp>
        <p:nvGrpSpPr>
          <p:cNvPr id="2" name="Group 1">
            <a:extLst>
              <a:ext uri="{FF2B5EF4-FFF2-40B4-BE49-F238E27FC236}">
                <a16:creationId xmlns:a16="http://schemas.microsoft.com/office/drawing/2014/main" id="{2989F224-6542-4EB9-8019-D557F0EEF097}"/>
              </a:ext>
            </a:extLst>
          </p:cNvPr>
          <p:cNvGrpSpPr/>
          <p:nvPr/>
        </p:nvGrpSpPr>
        <p:grpSpPr>
          <a:xfrm>
            <a:off x="1982146" y="1985915"/>
            <a:ext cx="8231012" cy="3644201"/>
            <a:chOff x="1982788" y="1299739"/>
            <a:chExt cx="8233155" cy="3645150"/>
          </a:xfrm>
        </p:grpSpPr>
        <p:sp>
          <p:nvSpPr>
            <p:cNvPr id="7" name="Rectangle 6">
              <a:extLst>
                <a:ext uri="{FF2B5EF4-FFF2-40B4-BE49-F238E27FC236}">
                  <a16:creationId xmlns:a16="http://schemas.microsoft.com/office/drawing/2014/main" id="{D5B0F47E-01D6-46D5-98C1-2990753F1A91}"/>
                </a:ext>
              </a:extLst>
            </p:cNvPr>
            <p:cNvSpPr/>
            <p:nvPr/>
          </p:nvSpPr>
          <p:spPr>
            <a:xfrm>
              <a:off x="1982788"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ALM</a:t>
              </a:r>
            </a:p>
            <a:p>
              <a:pPr algn="ctr">
                <a:spcBef>
                  <a:spcPts val="0"/>
                </a:spcBef>
              </a:pPr>
              <a:r>
                <a:rPr lang="en-US" sz="1400" dirty="0"/>
                <a:t>Requirements Gateway</a:t>
              </a:r>
            </a:p>
          </p:txBody>
        </p:sp>
        <p:sp>
          <p:nvSpPr>
            <p:cNvPr id="8" name="Rectangle 7">
              <a:hlinkClick r:id="rId3" action="ppaction://hlinkpres?slideindex=1&amp;slidetitle="/>
              <a:extLst>
                <a:ext uri="{FF2B5EF4-FFF2-40B4-BE49-F238E27FC236}">
                  <a16:creationId xmlns:a16="http://schemas.microsoft.com/office/drawing/2014/main" id="{DD37C6A7-07C5-4C11-AAF3-0A18BF900BC3}"/>
                </a:ext>
              </a:extLst>
            </p:cNvPr>
            <p:cNvSpPr/>
            <p:nvPr/>
          </p:nvSpPr>
          <p:spPr>
            <a:xfrm>
              <a:off x="1982788" y="2214139"/>
              <a:ext cx="13716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Parallel</a:t>
              </a:r>
            </a:p>
            <a:p>
              <a:pPr algn="ctr">
                <a:spcBef>
                  <a:spcPts val="0"/>
                </a:spcBef>
              </a:pPr>
              <a:r>
                <a:rPr lang="en-US" sz="1400" dirty="0"/>
                <a:t>Testing</a:t>
              </a:r>
            </a:p>
          </p:txBody>
        </p:sp>
        <p:sp>
          <p:nvSpPr>
            <p:cNvPr id="9" name="Rectangle 8">
              <a:extLst>
                <a:ext uri="{FF2B5EF4-FFF2-40B4-BE49-F238E27FC236}">
                  <a16:creationId xmlns:a16="http://schemas.microsoft.com/office/drawing/2014/main" id="{2BEFC31E-4E94-4FF8-A61F-2E25B5626CB0}"/>
                </a:ext>
              </a:extLst>
            </p:cNvPr>
            <p:cNvSpPr/>
            <p:nvPr/>
          </p:nvSpPr>
          <p:spPr>
            <a:xfrm>
              <a:off x="4729543"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Analysis</a:t>
              </a:r>
            </a:p>
            <a:p>
              <a:pPr algn="ctr">
                <a:spcBef>
                  <a:spcPts val="0"/>
                </a:spcBef>
              </a:pPr>
              <a:r>
                <a:rPr lang="en-US" sz="1400" dirty="0"/>
                <a:t>Metrics Reporting</a:t>
              </a:r>
            </a:p>
          </p:txBody>
        </p:sp>
        <p:sp>
          <p:nvSpPr>
            <p:cNvPr id="10" name="Rectangle 9">
              <a:extLst>
                <a:ext uri="{FF2B5EF4-FFF2-40B4-BE49-F238E27FC236}">
                  <a16:creationId xmlns:a16="http://schemas.microsoft.com/office/drawing/2014/main" id="{19E0A0F4-3D7E-447F-A290-CD6BE567E474}"/>
                </a:ext>
              </a:extLst>
            </p:cNvPr>
            <p:cNvSpPr/>
            <p:nvPr/>
          </p:nvSpPr>
          <p:spPr>
            <a:xfrm>
              <a:off x="1982788" y="3116089"/>
              <a:ext cx="1371600" cy="18288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Static</a:t>
              </a:r>
            </a:p>
            <a:p>
              <a:pPr algn="ctr">
                <a:spcBef>
                  <a:spcPts val="0"/>
                </a:spcBef>
              </a:pPr>
              <a:r>
                <a:rPr lang="en-US" sz="1400" dirty="0"/>
                <a:t>Analysis</a:t>
              </a:r>
            </a:p>
          </p:txBody>
        </p:sp>
        <p:sp>
          <p:nvSpPr>
            <p:cNvPr id="11" name="Rectangle 10">
              <a:extLst>
                <a:ext uri="{FF2B5EF4-FFF2-40B4-BE49-F238E27FC236}">
                  <a16:creationId xmlns:a16="http://schemas.microsoft.com/office/drawing/2014/main" id="{1CF026B3-8F19-483D-976C-08C106CF01D0}"/>
                </a:ext>
              </a:extLst>
            </p:cNvPr>
            <p:cNvSpPr/>
            <p:nvPr/>
          </p:nvSpPr>
          <p:spPr>
            <a:xfrm>
              <a:off x="7472743"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Model-Based</a:t>
              </a:r>
            </a:p>
            <a:p>
              <a:pPr algn="ctr">
                <a:spcBef>
                  <a:spcPts val="0"/>
                </a:spcBef>
              </a:pPr>
              <a:r>
                <a:rPr lang="en-US" sz="1400" dirty="0"/>
                <a:t>Development</a:t>
              </a:r>
            </a:p>
          </p:txBody>
        </p:sp>
        <p:sp>
          <p:nvSpPr>
            <p:cNvPr id="12" name="Rectangle 11">
              <a:extLst>
                <a:ext uri="{FF2B5EF4-FFF2-40B4-BE49-F238E27FC236}">
                  <a16:creationId xmlns:a16="http://schemas.microsoft.com/office/drawing/2014/main" id="{8F34966C-14B5-406B-8A97-F2055E54056A}"/>
                </a:ext>
              </a:extLst>
            </p:cNvPr>
            <p:cNvSpPr/>
            <p:nvPr/>
          </p:nvSpPr>
          <p:spPr>
            <a:xfrm>
              <a:off x="8840788" y="2214139"/>
              <a:ext cx="13716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Continuous</a:t>
              </a:r>
            </a:p>
            <a:p>
              <a:pPr algn="ctr">
                <a:spcBef>
                  <a:spcPts val="0"/>
                </a:spcBef>
              </a:pPr>
              <a:r>
                <a:rPr lang="en-US" sz="1400" dirty="0"/>
                <a:t>Integration</a:t>
              </a:r>
            </a:p>
          </p:txBody>
        </p:sp>
        <p:sp>
          <p:nvSpPr>
            <p:cNvPr id="13" name="Rectangle 12">
              <a:extLst>
                <a:ext uri="{FF2B5EF4-FFF2-40B4-BE49-F238E27FC236}">
                  <a16:creationId xmlns:a16="http://schemas.microsoft.com/office/drawing/2014/main" id="{FC5DC75D-7FC7-4615-99AB-8DDAB767F81E}"/>
                </a:ext>
              </a:extLst>
            </p:cNvPr>
            <p:cNvSpPr/>
            <p:nvPr/>
          </p:nvSpPr>
          <p:spPr>
            <a:xfrm>
              <a:off x="3346451" y="4018039"/>
              <a:ext cx="347472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Compiler, Debugger,</a:t>
              </a:r>
            </a:p>
            <a:p>
              <a:pPr algn="ctr">
                <a:spcBef>
                  <a:spcPts val="0"/>
                </a:spcBef>
              </a:pPr>
              <a:r>
                <a:rPr lang="en-US" sz="1400" dirty="0"/>
                <a:t>RTOS, Simulator</a:t>
              </a:r>
            </a:p>
          </p:txBody>
        </p:sp>
        <p:sp>
          <p:nvSpPr>
            <p:cNvPr id="14" name="Rectangle 13">
              <a:extLst>
                <a:ext uri="{FF2B5EF4-FFF2-40B4-BE49-F238E27FC236}">
                  <a16:creationId xmlns:a16="http://schemas.microsoft.com/office/drawing/2014/main" id="{565E9161-413F-4686-B563-4B5C2D986259}"/>
                </a:ext>
              </a:extLst>
            </p:cNvPr>
            <p:cNvSpPr/>
            <p:nvPr/>
          </p:nvSpPr>
          <p:spPr>
            <a:xfrm>
              <a:off x="6821171" y="4018039"/>
              <a:ext cx="338328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Technical Debt</a:t>
              </a:r>
            </a:p>
            <a:p>
              <a:pPr algn="ctr">
                <a:spcBef>
                  <a:spcPts val="0"/>
                </a:spcBef>
              </a:pPr>
              <a:r>
                <a:rPr lang="en-US" sz="1400" dirty="0"/>
                <a:t>Legacy Testing</a:t>
              </a:r>
            </a:p>
          </p:txBody>
        </p:sp>
        <p:sp>
          <p:nvSpPr>
            <p:cNvPr id="15" name="Rectangle 14">
              <a:extLst>
                <a:ext uri="{FF2B5EF4-FFF2-40B4-BE49-F238E27FC236}">
                  <a16:creationId xmlns:a16="http://schemas.microsoft.com/office/drawing/2014/main" id="{1D2EC3B3-9973-4DD2-B8D6-DAAC6BFB34D2}"/>
                </a:ext>
              </a:extLst>
            </p:cNvPr>
            <p:cNvSpPr/>
            <p:nvPr/>
          </p:nvSpPr>
          <p:spPr>
            <a:xfrm>
              <a:off x="7926388"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Unit Test</a:t>
              </a:r>
            </a:p>
          </p:txBody>
        </p:sp>
        <p:sp>
          <p:nvSpPr>
            <p:cNvPr id="16" name="Rectangle 15">
              <a:extLst>
                <a:ext uri="{FF2B5EF4-FFF2-40B4-BE49-F238E27FC236}">
                  <a16:creationId xmlns:a16="http://schemas.microsoft.com/office/drawing/2014/main" id="{44DC6834-45D1-4589-B34D-6156DEFA310E}"/>
                </a:ext>
              </a:extLst>
            </p:cNvPr>
            <p:cNvSpPr/>
            <p:nvPr/>
          </p:nvSpPr>
          <p:spPr>
            <a:xfrm>
              <a:off x="5643754"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Code Coverage</a:t>
              </a:r>
            </a:p>
          </p:txBody>
        </p:sp>
        <p:sp>
          <p:nvSpPr>
            <p:cNvPr id="17" name="Rectangle 16">
              <a:extLst>
                <a:ext uri="{FF2B5EF4-FFF2-40B4-BE49-F238E27FC236}">
                  <a16:creationId xmlns:a16="http://schemas.microsoft.com/office/drawing/2014/main" id="{E0872A49-7A13-4241-80C5-B0CE8539A356}"/>
                </a:ext>
              </a:extLst>
            </p:cNvPr>
            <p:cNvSpPr/>
            <p:nvPr/>
          </p:nvSpPr>
          <p:spPr>
            <a:xfrm>
              <a:off x="3344863"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System Test</a:t>
              </a:r>
            </a:p>
          </p:txBody>
        </p:sp>
      </p:grpSp>
      <p:sp>
        <p:nvSpPr>
          <p:cNvPr id="19" name="Rectangle 18">
            <a:extLst>
              <a:ext uri="{FF2B5EF4-FFF2-40B4-BE49-F238E27FC236}">
                <a16:creationId xmlns:a16="http://schemas.microsoft.com/office/drawing/2014/main" id="{E4DAC7BF-836D-4E3B-BBBC-134192CA048C}"/>
              </a:ext>
            </a:extLst>
          </p:cNvPr>
          <p:cNvSpPr/>
          <p:nvPr/>
        </p:nvSpPr>
        <p:spPr>
          <a:xfrm>
            <a:off x="1982145" y="1985914"/>
            <a:ext cx="8231013" cy="3644202"/>
          </a:xfrm>
          <a:prstGeom prst="rect">
            <a:avLst/>
          </a:prstGeom>
          <a:no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endParaRPr lang="en-US" sz="1400" dirty="0"/>
          </a:p>
        </p:txBody>
      </p:sp>
      <p:sp>
        <p:nvSpPr>
          <p:cNvPr id="20" name="TextBox 19">
            <a:extLst>
              <a:ext uri="{FF2B5EF4-FFF2-40B4-BE49-F238E27FC236}">
                <a16:creationId xmlns:a16="http://schemas.microsoft.com/office/drawing/2014/main" id="{2EE29ABE-0FFF-497E-A63C-B193A4E11A43}"/>
              </a:ext>
            </a:extLst>
          </p:cNvPr>
          <p:cNvSpPr txBox="1"/>
          <p:nvPr/>
        </p:nvSpPr>
        <p:spPr>
          <a:xfrm>
            <a:off x="3344736" y="2988766"/>
            <a:ext cx="5486400" cy="799536"/>
          </a:xfrm>
          <a:prstGeom prst="rect">
            <a:avLst/>
          </a:prstGeom>
          <a:noFill/>
        </p:spPr>
        <p:txBody>
          <a:bodyPr wrap="square" lIns="0" tIns="0" rIns="0" bIns="0" rtlCol="0">
            <a:noAutofit/>
          </a:bodyPr>
          <a:lstStyle/>
          <a:p>
            <a:pPr algn="ctr"/>
            <a:r>
              <a:rPr lang="en-US" sz="4800" b="1" dirty="0" err="1">
                <a:latin typeface="Mark Pro for Vector" panose="020B0504020201010104" pitchFamily="34" charset="0"/>
              </a:rPr>
              <a:t>VectorCAST</a:t>
            </a:r>
            <a:endParaRPr lang="en-US" sz="4800" b="1" dirty="0">
              <a:latin typeface="Mark Pro for Vector" panose="020B0504020201010104" pitchFamily="34" charset="0"/>
            </a:endParaRPr>
          </a:p>
        </p:txBody>
      </p:sp>
    </p:spTree>
    <p:extLst>
      <p:ext uri="{BB962C8B-B14F-4D97-AF65-F5344CB8AC3E}">
        <p14:creationId xmlns:p14="http://schemas.microsoft.com/office/powerpoint/2010/main" val="465379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a:t>
            </a:r>
            <a:r>
              <a:rPr lang="en-US" sz="2000" dirty="0" err="1"/>
              <a:t>vcast_working</a:t>
            </a:r>
            <a:r>
              <a:rPr lang="en-US" sz="2000" dirty="0"/>
              <a:t> folder stores all </a:t>
            </a:r>
            <a:r>
              <a:rPr lang="en-US" sz="2000" dirty="0" err="1"/>
              <a:t>VectorCAST</a:t>
            </a:r>
            <a:r>
              <a:rPr lang="en-US" sz="2000" dirty="0"/>
              <a:t> artifacts. But we don’t need to save everything. </a:t>
            </a:r>
          </a:p>
          <a:p>
            <a:pPr>
              <a:buNone/>
            </a:pPr>
            <a:r>
              <a:rPr lang="en-US" sz="2000" dirty="0"/>
              <a:t>We will keep all folders for now but eliminate extraneous files from this working directory.</a:t>
            </a:r>
          </a:p>
          <a:p>
            <a:pPr>
              <a:buNone/>
            </a:pPr>
            <a:endParaRPr lang="en-US" sz="2000" dirty="0"/>
          </a:p>
          <a:p>
            <a:pPr>
              <a:buNone/>
            </a:pPr>
            <a:r>
              <a:rPr lang="en-US" sz="2000" dirty="0"/>
              <a:t>Files to check-in:</a:t>
            </a:r>
          </a:p>
          <a:p>
            <a:pPr lvl="2"/>
            <a:r>
              <a:rPr lang="en-US" sz="1800" dirty="0" err="1"/>
              <a:t>Lua_Testing.vcm</a:t>
            </a:r>
            <a:endParaRPr lang="en-US" sz="1800" dirty="0"/>
          </a:p>
          <a:p>
            <a:pPr lvl="3"/>
            <a:r>
              <a:rPr lang="en-US" sz="1600" dirty="0"/>
              <a:t>This is the main project file.</a:t>
            </a:r>
          </a:p>
          <a:p>
            <a:pPr lvl="2"/>
            <a:r>
              <a:rPr lang="en-US" sz="1800" dirty="0"/>
              <a:t>setup_env.bat</a:t>
            </a:r>
          </a:p>
          <a:p>
            <a:pPr lvl="2"/>
            <a:r>
              <a:rPr lang="en-US" sz="1800" dirty="0"/>
              <a:t>Start_VectorCAST.bat</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err="1"/>
              <a:t>vcast_working</a:t>
            </a:r>
            <a:endParaRPr lang="en-US" dirty="0"/>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31823833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a:t>
            </a:r>
            <a:r>
              <a:rPr lang="en-US" sz="2000" dirty="0" err="1"/>
              <a:t>Lua_Testing</a:t>
            </a:r>
            <a:r>
              <a:rPr lang="en-US" sz="2000" dirty="0"/>
              <a:t> folder contains environment specific folders and files.</a:t>
            </a:r>
          </a:p>
          <a:p>
            <a:pPr>
              <a:buNone/>
            </a:pPr>
            <a:endParaRPr lang="en-US" sz="2000" dirty="0"/>
          </a:p>
          <a:p>
            <a:pPr>
              <a:buNone/>
            </a:pPr>
            <a:r>
              <a:rPr lang="en-US" sz="2000" dirty="0"/>
              <a:t>Folders of interest:</a:t>
            </a:r>
          </a:p>
          <a:p>
            <a:pPr lvl="2"/>
            <a:r>
              <a:rPr lang="en-US" sz="2000" dirty="0"/>
              <a:t>environment</a:t>
            </a:r>
          </a:p>
          <a:p>
            <a:pPr lvl="3"/>
            <a:r>
              <a:rPr lang="en-US" sz="1800" dirty="0"/>
              <a:t>Contains all unit test environment artifacts</a:t>
            </a:r>
          </a:p>
          <a:p>
            <a:pPr lvl="3"/>
            <a:r>
              <a:rPr lang="en-US" sz="1800" dirty="0"/>
              <a:t>Everything in this folder is checked-in to SCM</a:t>
            </a:r>
          </a:p>
          <a:p>
            <a:pPr lvl="2"/>
            <a:r>
              <a:rPr lang="en-US" sz="2000" dirty="0"/>
              <a:t>python</a:t>
            </a:r>
          </a:p>
          <a:p>
            <a:pPr lvl="3"/>
            <a:r>
              <a:rPr lang="en-US" sz="1800" dirty="0"/>
              <a:t>Remove all *.</a:t>
            </a:r>
            <a:r>
              <a:rPr lang="en-US" sz="1800" dirty="0" err="1"/>
              <a:t>pyc</a:t>
            </a:r>
            <a:r>
              <a:rPr lang="en-US" sz="1800" dirty="0"/>
              <a:t> files. These are compiled Python scripts and are regenerated when a Python script is executed.</a:t>
            </a:r>
          </a:p>
          <a:p>
            <a:pPr>
              <a:buNone/>
            </a:pPr>
            <a:r>
              <a:rPr lang="en-US" sz="2000" dirty="0"/>
              <a:t>All other files and folders can be removed.</a:t>
            </a:r>
          </a:p>
          <a:p>
            <a:pPr>
              <a:buNone/>
            </a:pPr>
            <a:endParaRPr lang="en-US" sz="18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err="1"/>
              <a:t>vcast_working</a:t>
            </a:r>
            <a:r>
              <a:rPr lang="en-US" dirty="0"/>
              <a:t>\</a:t>
            </a:r>
            <a:r>
              <a:rPr lang="en-US" dirty="0" err="1"/>
              <a:t>Lua_Testing</a:t>
            </a:r>
            <a:endParaRPr lang="en-US" dirty="0"/>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40027471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a:t>
            </a:r>
            <a:r>
              <a:rPr lang="en-US" sz="2000" dirty="0" err="1"/>
              <a:t>MinGW_Template</a:t>
            </a:r>
            <a:r>
              <a:rPr lang="en-US" sz="2000" dirty="0"/>
              <a:t> folder contains all artifacts related to our template unit test environment.</a:t>
            </a:r>
          </a:p>
          <a:p>
            <a:pPr>
              <a:buNone/>
            </a:pPr>
            <a:endParaRPr lang="en-US" sz="2000" dirty="0"/>
          </a:p>
          <a:p>
            <a:pPr>
              <a:buNone/>
            </a:pPr>
            <a:r>
              <a:rPr lang="en-US" sz="2000" dirty="0"/>
              <a:t>Files of interest:</a:t>
            </a:r>
          </a:p>
          <a:p>
            <a:pPr lvl="2"/>
            <a:r>
              <a:rPr lang="en-US" sz="2000" dirty="0" err="1"/>
              <a:t>LAPI.env</a:t>
            </a:r>
            <a:endParaRPr lang="en-US" sz="2000" dirty="0"/>
          </a:p>
          <a:p>
            <a:pPr lvl="2"/>
            <a:r>
              <a:rPr lang="en-US" sz="2000" dirty="0" err="1"/>
              <a:t>LAPI.vce</a:t>
            </a:r>
            <a:endParaRPr lang="en-US" sz="2000" dirty="0"/>
          </a:p>
          <a:p>
            <a:pPr>
              <a:buNone/>
            </a:pPr>
            <a:endParaRPr lang="en-US" sz="2000" dirty="0"/>
          </a:p>
          <a:p>
            <a:pPr>
              <a:buNone/>
            </a:pPr>
            <a:r>
              <a:rPr lang="en-US" sz="2000" dirty="0"/>
              <a:t>The build folder and all other files can be removed.</a:t>
            </a:r>
          </a:p>
          <a:p>
            <a:pPr>
              <a:buNone/>
            </a:pPr>
            <a:endParaRPr lang="en-US" sz="18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err="1"/>
              <a:t>vcast_working</a:t>
            </a:r>
            <a:r>
              <a:rPr lang="en-US" dirty="0"/>
              <a:t>\</a:t>
            </a:r>
            <a:r>
              <a:rPr lang="en-US" dirty="0" err="1"/>
              <a:t>MinGW_Template</a:t>
            </a:r>
            <a:endParaRPr lang="en-US" dirty="0"/>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35785119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a:t>
            </a:r>
            <a:r>
              <a:rPr lang="en-US" sz="2000" dirty="0" err="1"/>
              <a:t>SupportFiles</a:t>
            </a:r>
            <a:r>
              <a:rPr lang="en-US" sz="2000" dirty="0"/>
              <a:t> folder contains custom scripts, header files, etc.</a:t>
            </a:r>
          </a:p>
          <a:p>
            <a:pPr>
              <a:buNone/>
            </a:pPr>
            <a:r>
              <a:rPr lang="en-US" sz="2000" dirty="0"/>
              <a:t>In our labs we also stored build logs, file list, a working CCAST.CFG and </a:t>
            </a:r>
            <a:r>
              <a:rPr lang="en-US" sz="2000" dirty="0" err="1"/>
              <a:t>vcshell</a:t>
            </a:r>
            <a:r>
              <a:rPr lang="en-US" sz="2000" dirty="0"/>
              <a:t> database. </a:t>
            </a:r>
            <a:r>
              <a:rPr lang="en-US" sz="2000" dirty="0" err="1"/>
              <a:t>Althogh</a:t>
            </a:r>
            <a:r>
              <a:rPr lang="en-US" sz="2000" dirty="0"/>
              <a:t> these files are not necessary to rebuild the </a:t>
            </a:r>
            <a:r>
              <a:rPr lang="en-US" sz="2000" dirty="0" err="1"/>
              <a:t>VectorCAST</a:t>
            </a:r>
            <a:r>
              <a:rPr lang="en-US" sz="2000" dirty="0"/>
              <a:t> Project, they can be stored in SCM as a baseline.</a:t>
            </a:r>
          </a:p>
          <a:p>
            <a:pPr>
              <a:buNone/>
            </a:pPr>
            <a:r>
              <a:rPr lang="en-US" sz="2000" dirty="0"/>
              <a:t>Save all files in this folder.</a:t>
            </a:r>
          </a:p>
          <a:p>
            <a:pPr>
              <a:buNone/>
            </a:pPr>
            <a:endParaRPr lang="en-US" sz="18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err="1"/>
              <a:t>vcast_working</a:t>
            </a:r>
            <a:r>
              <a:rPr lang="en-US" dirty="0"/>
              <a:t>\</a:t>
            </a:r>
            <a:r>
              <a:rPr lang="en-US" dirty="0" err="1"/>
              <a:t>SupportFiles</a:t>
            </a:r>
            <a:endParaRPr lang="en-US" dirty="0"/>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29203263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a:t>
            </a:r>
            <a:r>
              <a:rPr lang="en-US" sz="2000" dirty="0" err="1"/>
              <a:t>vcast_qa</a:t>
            </a:r>
            <a:r>
              <a:rPr lang="en-US" sz="2000" dirty="0"/>
              <a:t> folder contains all artifacts related to our </a:t>
            </a:r>
            <a:r>
              <a:rPr lang="en-US" sz="2000" dirty="0" err="1"/>
              <a:t>VectorCAST</a:t>
            </a:r>
            <a:r>
              <a:rPr lang="en-US" sz="2000" dirty="0"/>
              <a:t>\QA environment.</a:t>
            </a:r>
          </a:p>
          <a:p>
            <a:pPr>
              <a:buNone/>
            </a:pPr>
            <a:endParaRPr lang="en-US" sz="2000" dirty="0"/>
          </a:p>
          <a:p>
            <a:pPr>
              <a:buNone/>
            </a:pPr>
            <a:r>
              <a:rPr lang="en-US" sz="2000" dirty="0"/>
              <a:t>However, all files are not necessary to regenerate the QA environment. All that is necessary is the regression scripts.</a:t>
            </a:r>
          </a:p>
          <a:p>
            <a:pPr>
              <a:buNone/>
            </a:pPr>
            <a:endParaRPr lang="en-US" sz="1800" dirty="0"/>
          </a:p>
          <a:p>
            <a:pPr>
              <a:buNone/>
            </a:pPr>
            <a:r>
              <a:rPr lang="en-US" sz="2000" dirty="0"/>
              <a:t>Files of interest:</a:t>
            </a:r>
          </a:p>
          <a:p>
            <a:pPr lvl="2"/>
            <a:r>
              <a:rPr lang="en-US" sz="2000" dirty="0"/>
              <a:t>Lua_System_Test.bat</a:t>
            </a:r>
          </a:p>
          <a:p>
            <a:pPr lvl="2"/>
            <a:r>
              <a:rPr lang="en-US" sz="2000" dirty="0" err="1"/>
              <a:t>Lua_System_Test.enc</a:t>
            </a:r>
            <a:endParaRPr lang="en-US" sz="2000" dirty="0"/>
          </a:p>
          <a:p>
            <a:pPr indent="-252000">
              <a:buNone/>
            </a:pPr>
            <a:endParaRPr lang="en-US" sz="2000" dirty="0"/>
          </a:p>
          <a:p>
            <a:pPr indent="-252000">
              <a:buNone/>
            </a:pPr>
            <a:r>
              <a:rPr lang="en-US" sz="2000" dirty="0"/>
              <a:t>To regenerate the entire QA environment execute the batch file.</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err="1"/>
              <a:t>vcast_working</a:t>
            </a:r>
            <a:r>
              <a:rPr lang="en-US" dirty="0"/>
              <a:t>\</a:t>
            </a:r>
            <a:r>
              <a:rPr lang="en-US" dirty="0" err="1"/>
              <a:t>vcast_qa</a:t>
            </a:r>
            <a:endParaRPr lang="en-US" dirty="0"/>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16900627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err="1"/>
              <a:t>VectorCAST</a:t>
            </a:r>
            <a:r>
              <a:rPr lang="en-US" dirty="0"/>
              <a:t> Workflow Training Lab Work</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92F5BBC9-6ADF-4B80-A51D-684D01F07C79}"/>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8FF64A64-09FF-42CF-B2E0-CA1B0571C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4196459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Workflow Preparation</a:t>
            </a:r>
          </a:p>
        </p:txBody>
      </p:sp>
      <p:sp>
        <p:nvSpPr>
          <p:cNvPr id="11" name="Titel 8"/>
          <p:cNvSpPr>
            <a:spLocks noGrp="1"/>
          </p:cNvSpPr>
          <p:nvPr>
            <p:ph type="title"/>
          </p:nvPr>
        </p:nvSpPr>
        <p:spPr/>
        <p:txBody>
          <a:bodyPr/>
          <a:lstStyle/>
          <a:p>
            <a:r>
              <a:rPr lang="en-US" dirty="0"/>
              <a:t>Software Test Automation for High Quality Software</a:t>
            </a:r>
          </a:p>
        </p:txBody>
      </p:sp>
      <p:pic>
        <p:nvPicPr>
          <p:cNvPr id="5" name="Picture Placeholder 4">
            <a:extLst>
              <a:ext uri="{FF2B5EF4-FFF2-40B4-BE49-F238E27FC236}">
                <a16:creationId xmlns:a16="http://schemas.microsoft.com/office/drawing/2014/main" id="{4C3790E2-4A8E-48FE-A193-1E933FD86F0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6" r="6"/>
          <a:stretch>
            <a:fillRect/>
          </a:stretch>
        </p:blipFill>
        <p:spPr/>
      </p:pic>
      <p:pic>
        <p:nvPicPr>
          <p:cNvPr id="6" name="Picture Placeholder 4">
            <a:extLst>
              <a:ext uri="{FF2B5EF4-FFF2-40B4-BE49-F238E27FC236}">
                <a16:creationId xmlns:a16="http://schemas.microsoft.com/office/drawing/2014/main" id="{E310BDDC-39C2-4E4C-90C0-0F4F2846A2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334281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Navigate to C:\VCAST\Workflow_Training\lua-5.3.5\vcast_working</a:t>
            </a:r>
          </a:p>
          <a:p>
            <a:pPr lvl="2"/>
            <a:r>
              <a:rPr lang="en-US" dirty="0"/>
              <a:t>Open setup_env.bat in your favorite text editor.</a:t>
            </a:r>
          </a:p>
          <a:p>
            <a:pPr lvl="2"/>
            <a:r>
              <a:rPr lang="en-US" dirty="0"/>
              <a:t>Locate “SET VECTORCAST_DIR=C:\VCAST“</a:t>
            </a:r>
          </a:p>
          <a:p>
            <a:pPr lvl="3"/>
            <a:r>
              <a:rPr lang="en-US" dirty="0"/>
              <a:t>If you installed </a:t>
            </a:r>
            <a:r>
              <a:rPr lang="en-US" dirty="0" err="1"/>
              <a:t>VectorCAST</a:t>
            </a:r>
            <a:r>
              <a:rPr lang="en-US" dirty="0"/>
              <a:t> in a different directory edit the file path to the correct directory.</a:t>
            </a:r>
          </a:p>
          <a:p>
            <a:pPr lvl="2"/>
            <a:r>
              <a:rPr lang="en-US" dirty="0"/>
              <a:t>Locate “SET VECTOR_LICENSE_FILE=C:\VCAST\Workflow_Training\vector-DEMO.lic”</a:t>
            </a:r>
          </a:p>
          <a:p>
            <a:pPr lvl="3"/>
            <a:r>
              <a:rPr lang="en-US" dirty="0"/>
              <a:t>Update your license file path if in a different directory.</a:t>
            </a:r>
          </a:p>
          <a:p>
            <a:pPr lvl="2"/>
            <a:r>
              <a:rPr lang="en-US" dirty="0"/>
              <a:t>Locate “SET VCAST_SRC_BASE=%SETUP_DIR%\..\</a:t>
            </a:r>
            <a:r>
              <a:rPr lang="en-US" dirty="0" err="1"/>
              <a:t>src</a:t>
            </a:r>
            <a:r>
              <a:rPr lang="en-US" dirty="0"/>
              <a:t>” and update with a relative path to the source code base directory.</a:t>
            </a:r>
          </a:p>
          <a:p>
            <a:pPr lvl="3"/>
            <a:r>
              <a:rPr lang="en-US" dirty="0"/>
              <a:t>You should not have to change this.</a:t>
            </a:r>
          </a:p>
          <a:p>
            <a:pPr lvl="2"/>
            <a:r>
              <a:rPr lang="en-US" dirty="0"/>
              <a:t>Locate “SET MINGW_BASE_DIR=“ and enter the file path to the base directory of MinGW.</a:t>
            </a:r>
          </a:p>
          <a:p>
            <a:pPr lvl="2"/>
            <a:r>
              <a:rPr lang="en-US" dirty="0"/>
              <a:t>Locate “SET MINGW_COMPILER_DIR=“. Use the environment variable “MINGW_BASE_DIR” to set  the file path to the “</a:t>
            </a:r>
            <a:r>
              <a:rPr lang="en-US" dirty="0" err="1"/>
              <a:t>gcc</a:t>
            </a:r>
            <a:r>
              <a:rPr lang="en-US" dirty="0"/>
              <a:t>” binaries. </a:t>
            </a:r>
          </a:p>
          <a:p>
            <a:pPr lvl="2"/>
            <a:r>
              <a:rPr lang="en-US" dirty="0"/>
              <a:t>Locate “SET MINGW_MAKE_DIR=“. Again use the environment variable “MINGW_BASE_DIR” to set the file path to the “make” binaries.</a:t>
            </a:r>
          </a:p>
          <a:p>
            <a:pPr>
              <a:buNone/>
            </a:pPr>
            <a:endParaRPr lang="en-US" dirty="0"/>
          </a:p>
          <a:p>
            <a:pPr lvl="2"/>
            <a:endParaRPr lang="en-US" dirty="0"/>
          </a:p>
        </p:txBody>
      </p:sp>
      <p:sp>
        <p:nvSpPr>
          <p:cNvPr id="8" name="Textplatzhalter 7">
            <a:extLst>
              <a:ext uri="{FF2B5EF4-FFF2-40B4-BE49-F238E27FC236}">
                <a16:creationId xmlns:a16="http://schemas.microsoft.com/office/drawing/2014/main" id="{11445839-A11A-49FD-9750-408FB2E9B4A0}"/>
              </a:ext>
            </a:extLst>
          </p:cNvPr>
          <p:cNvSpPr>
            <a:spLocks noGrp="1"/>
          </p:cNvSpPr>
          <p:nvPr>
            <p:ph type="body" sz="quarter" idx="12"/>
          </p:nvPr>
        </p:nvSpPr>
        <p:spPr/>
        <p:txBody>
          <a:bodyPr/>
          <a:lstStyle/>
          <a:p>
            <a:r>
              <a:rPr lang="en-US" dirty="0"/>
              <a:t>Edit setup_env.bat</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27827145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Locate “ARM_COMPILER_DIR” and enter the location the ARM EABI binaries. Usually in the “bin” directory.</a:t>
            </a:r>
          </a:p>
          <a:p>
            <a:pPr lvl="2"/>
            <a:r>
              <a:rPr lang="en-US" dirty="0"/>
              <a:t>Locate “TRACE32_SIMULATOR_DIR” and enter the directory to the TRACE 32 installation.</a:t>
            </a:r>
          </a:p>
          <a:p>
            <a:pPr lvl="2"/>
            <a:r>
              <a:rPr lang="en-US" dirty="0"/>
              <a:t>Add “TRACE32_SIMULATOR_DIR”, “ARM_COMPILER_DIR”, “MINGW_COMPILER_DIR” and “MINGW_MAKE_DIR” to the front of the default “PATH” environment variable.</a:t>
            </a:r>
          </a:p>
          <a:p>
            <a:pPr lvl="3"/>
            <a:r>
              <a:rPr lang="en-US" dirty="0"/>
              <a:t>Make sure that you add these variables before %VECTORCAST_DIR%”.</a:t>
            </a:r>
          </a:p>
          <a:p>
            <a:pPr marL="252000" lvl="2" indent="0">
              <a:buNone/>
            </a:pPr>
            <a:endParaRPr lang="en-US" dirty="0"/>
          </a:p>
          <a:p>
            <a:pPr marL="252000" lvl="2" indent="0">
              <a:buNone/>
            </a:pPr>
            <a:r>
              <a:rPr lang="en-US" b="1" dirty="0"/>
              <a:t>*** See screen shot on the next page. ***</a:t>
            </a:r>
          </a:p>
          <a:p>
            <a:pPr lvl="2"/>
            <a:endParaRPr lang="en-US" dirty="0"/>
          </a:p>
          <a:p>
            <a:pPr lvl="2"/>
            <a:endParaRPr lang="en-US" dirty="0"/>
          </a:p>
        </p:txBody>
      </p:sp>
      <p:sp>
        <p:nvSpPr>
          <p:cNvPr id="8" name="Textplatzhalter 7">
            <a:extLst>
              <a:ext uri="{FF2B5EF4-FFF2-40B4-BE49-F238E27FC236}">
                <a16:creationId xmlns:a16="http://schemas.microsoft.com/office/drawing/2014/main" id="{11445839-A11A-49FD-9750-408FB2E9B4A0}"/>
              </a:ext>
            </a:extLst>
          </p:cNvPr>
          <p:cNvSpPr>
            <a:spLocks noGrp="1"/>
          </p:cNvSpPr>
          <p:nvPr>
            <p:ph type="body" sz="quarter" idx="12"/>
          </p:nvPr>
        </p:nvSpPr>
        <p:spPr/>
        <p:txBody>
          <a:bodyPr/>
          <a:lstStyle/>
          <a:p>
            <a:r>
              <a:rPr lang="en-US" dirty="0"/>
              <a:t>Edit setup_env.bat Continued</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1116101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Your setup_env.bat file should look something like this.</a:t>
            </a:r>
          </a:p>
          <a:p>
            <a:pPr lvl="3"/>
            <a:r>
              <a:rPr lang="en-US" dirty="0"/>
              <a:t>Note the default PATH environment variable.</a:t>
            </a:r>
          </a:p>
        </p:txBody>
      </p:sp>
      <p:sp>
        <p:nvSpPr>
          <p:cNvPr id="7" name="Textplatzhalter 6">
            <a:extLst>
              <a:ext uri="{FF2B5EF4-FFF2-40B4-BE49-F238E27FC236}">
                <a16:creationId xmlns:a16="http://schemas.microsoft.com/office/drawing/2014/main" id="{031895ED-8386-4224-B839-F6528CE50B82}"/>
              </a:ext>
            </a:extLst>
          </p:cNvPr>
          <p:cNvSpPr>
            <a:spLocks noGrp="1"/>
          </p:cNvSpPr>
          <p:nvPr>
            <p:ph type="body" sz="quarter" idx="12"/>
          </p:nvPr>
        </p:nvSpPr>
        <p:spPr/>
        <p:txBody>
          <a:bodyPr/>
          <a:lstStyle/>
          <a:p>
            <a:r>
              <a:rPr lang="en-US" dirty="0"/>
              <a:t>Edit setup_env.bat</a:t>
            </a:r>
          </a:p>
        </p:txBody>
      </p:sp>
      <p:sp>
        <p:nvSpPr>
          <p:cNvPr id="3" name="Title 2"/>
          <p:cNvSpPr>
            <a:spLocks noGrp="1"/>
          </p:cNvSpPr>
          <p:nvPr>
            <p:ph type="title"/>
          </p:nvPr>
        </p:nvSpPr>
        <p:spPr/>
        <p:txBody>
          <a:bodyPr/>
          <a:lstStyle/>
          <a:p>
            <a:r>
              <a:rPr lang="en-US" dirty="0"/>
              <a:t>Lab: Workflow Preparation</a:t>
            </a:r>
          </a:p>
        </p:txBody>
      </p:sp>
      <p:pic>
        <p:nvPicPr>
          <p:cNvPr id="5" name="Picture 4">
            <a:extLst>
              <a:ext uri="{FF2B5EF4-FFF2-40B4-BE49-F238E27FC236}">
                <a16:creationId xmlns:a16="http://schemas.microsoft.com/office/drawing/2014/main" id="{69FA2B3D-8F59-4F6C-ADAC-1AFAA7255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599" y="2276751"/>
            <a:ext cx="4434801" cy="3548722"/>
          </a:xfrm>
          <a:prstGeom prst="rect">
            <a:avLst/>
          </a:prstGeom>
        </p:spPr>
      </p:pic>
    </p:spTree>
    <p:extLst>
      <p:ext uri="{BB962C8B-B14F-4D97-AF65-F5344CB8AC3E}">
        <p14:creationId xmlns:p14="http://schemas.microsoft.com/office/powerpoint/2010/main" val="984173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5E614328-5553-406E-ABD3-F18BE350E431}"/>
              </a:ext>
            </a:extLst>
          </p:cNvPr>
          <p:cNvSpPr>
            <a:spLocks noGrp="1"/>
          </p:cNvSpPr>
          <p:nvPr>
            <p:ph type="body" sz="quarter" idx="12"/>
          </p:nvPr>
        </p:nvSpPr>
        <p:spPr/>
        <p:txBody>
          <a:bodyPr/>
          <a:lstStyle/>
          <a:p>
            <a:r>
              <a:rPr lang="en-US" dirty="0"/>
              <a:t>Technical Information and Support</a:t>
            </a:r>
          </a:p>
        </p:txBody>
      </p:sp>
      <p:sp>
        <p:nvSpPr>
          <p:cNvPr id="2" name="Title 1"/>
          <p:cNvSpPr>
            <a:spLocks noGrp="1"/>
          </p:cNvSpPr>
          <p:nvPr>
            <p:ph type="title"/>
          </p:nvPr>
        </p:nvSpPr>
        <p:spPr/>
        <p:txBody>
          <a:bodyPr/>
          <a:lstStyle/>
          <a:p>
            <a:r>
              <a:rPr lang="en-US"/>
              <a:t>Company Overview</a:t>
            </a:r>
            <a:endParaRPr lang="en-US" dirty="0"/>
          </a:p>
        </p:txBody>
      </p:sp>
      <p:graphicFrame>
        <p:nvGraphicFramePr>
          <p:cNvPr id="5" name="Table 4">
            <a:extLst>
              <a:ext uri="{FF2B5EF4-FFF2-40B4-BE49-F238E27FC236}">
                <a16:creationId xmlns:a16="http://schemas.microsoft.com/office/drawing/2014/main" id="{92CFAB78-B09A-4541-8D47-C349A546E348}"/>
              </a:ext>
            </a:extLst>
          </p:cNvPr>
          <p:cNvGraphicFramePr>
            <a:graphicFrameLocks noGrp="1"/>
          </p:cNvGraphicFramePr>
          <p:nvPr>
            <p:extLst/>
          </p:nvPr>
        </p:nvGraphicFramePr>
        <p:xfrm>
          <a:off x="666000" y="1099424"/>
          <a:ext cx="10892016" cy="4952154"/>
        </p:xfrm>
        <a:graphic>
          <a:graphicData uri="http://schemas.openxmlformats.org/drawingml/2006/table">
            <a:tbl>
              <a:tblPr firstRow="1" bandRow="1">
                <a:tableStyleId>{5C22544A-7EE6-4342-B048-85BDC9FD1C3A}</a:tableStyleId>
              </a:tblPr>
              <a:tblGrid>
                <a:gridCol w="2916988">
                  <a:extLst>
                    <a:ext uri="{9D8B030D-6E8A-4147-A177-3AD203B41FA5}">
                      <a16:colId xmlns:a16="http://schemas.microsoft.com/office/drawing/2014/main" val="4056165994"/>
                    </a:ext>
                  </a:extLst>
                </a:gridCol>
                <a:gridCol w="7975028">
                  <a:extLst>
                    <a:ext uri="{9D8B030D-6E8A-4147-A177-3AD203B41FA5}">
                      <a16:colId xmlns:a16="http://schemas.microsoft.com/office/drawing/2014/main" val="3657197084"/>
                    </a:ext>
                  </a:extLst>
                </a:gridCol>
              </a:tblGrid>
              <a:tr h="672959">
                <a:tc>
                  <a:txBody>
                    <a:bodyPr/>
                    <a:lstStyle/>
                    <a:p>
                      <a:r>
                        <a:rPr lang="en-US" sz="2400" b="1" dirty="0">
                          <a:solidFill>
                            <a:schemeClr val="bg1"/>
                          </a:solidFill>
                          <a:latin typeface="Mark Pro for Vector" panose="020B0504020201010104" pitchFamily="34" charset="0"/>
                        </a:rPr>
                        <a:t>Resource</a:t>
                      </a:r>
                    </a:p>
                  </a:txBody>
                  <a:tcPr anchor="ctr">
                    <a:solidFill>
                      <a:srgbClr val="B7003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Mark Pro for Vector" panose="020B0504020201010104" pitchFamily="34" charset="0"/>
                        </a:rPr>
                        <a:t>Link</a:t>
                      </a:r>
                    </a:p>
                  </a:txBody>
                  <a:tcPr anchor="ctr">
                    <a:solidFill>
                      <a:srgbClr val="B70032"/>
                    </a:solidFill>
                  </a:tcPr>
                </a:tc>
                <a:extLst>
                  <a:ext uri="{0D108BD9-81ED-4DB2-BD59-A6C34878D82A}">
                    <a16:rowId xmlns:a16="http://schemas.microsoft.com/office/drawing/2014/main" val="3875121830"/>
                  </a:ext>
                </a:extLst>
              </a:tr>
              <a:tr h="6729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Mark Pro for Vector" panose="020B0504020201010104" pitchFamily="34" charset="0"/>
                        </a:rPr>
                        <a:t>Vector Main Website</a:t>
                      </a:r>
                    </a:p>
                  </a:txBody>
                  <a:tcPr anchor="ctr"/>
                </a:tc>
                <a:tc>
                  <a:txBody>
                    <a:bodyPr/>
                    <a:lstStyle/>
                    <a:p>
                      <a:r>
                        <a:rPr lang="en-US" dirty="0">
                          <a:hlinkClick r:id="rId3"/>
                        </a:rPr>
                        <a:t>https://www.vector.com</a:t>
                      </a:r>
                      <a:r>
                        <a:rPr lang="en-US" dirty="0"/>
                        <a:t> </a:t>
                      </a:r>
                    </a:p>
                  </a:txBody>
                  <a:tcPr anchor="ctr"/>
                </a:tc>
                <a:extLst>
                  <a:ext uri="{0D108BD9-81ED-4DB2-BD59-A6C34878D82A}">
                    <a16:rowId xmlns:a16="http://schemas.microsoft.com/office/drawing/2014/main" val="2365251120"/>
                  </a:ext>
                </a:extLst>
              </a:tr>
              <a:tr h="672959">
                <a:tc>
                  <a:txBody>
                    <a:bodyPr/>
                    <a:lstStyle/>
                    <a:p>
                      <a:r>
                        <a:rPr lang="en-US" b="1" dirty="0">
                          <a:latin typeface="Mark Pro for Vector" panose="020B0504020201010104" pitchFamily="34" charset="0"/>
                        </a:rPr>
                        <a:t>Support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hlinkClick r:id="rId4"/>
                        </a:rPr>
                        <a:t>support@vector.com</a:t>
                      </a:r>
                      <a:r>
                        <a:rPr lang="en-US" sz="1800" dirty="0">
                          <a:solidFill>
                            <a:srgbClr val="FF0000"/>
                          </a:solidFill>
                        </a:rPr>
                        <a:t> </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u="sng" dirty="0">
                          <a:solidFill>
                            <a:schemeClr val="tx1"/>
                          </a:solidFill>
                        </a:rPr>
                        <a:t>OR</a:t>
                      </a:r>
                      <a:endParaRPr lang="en-US" sz="1800" b="1" u="sng"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hlinkClick r:id="rId5"/>
                        </a:rPr>
                        <a:t>support@&lt;</a:t>
                      </a:r>
                      <a:r>
                        <a:rPr lang="en-US" sz="1800" dirty="0" err="1">
                          <a:solidFill>
                            <a:srgbClr val="FF0000"/>
                          </a:solidFill>
                          <a:hlinkClick r:id="rId5"/>
                        </a:rPr>
                        <a:t>CountryCode</a:t>
                      </a:r>
                      <a:r>
                        <a:rPr lang="en-US" sz="1800" dirty="0">
                          <a:solidFill>
                            <a:srgbClr val="FF0000"/>
                          </a:solidFill>
                          <a:hlinkClick r:id="rId5"/>
                        </a:rPr>
                        <a:t>&gt;.vector.com</a:t>
                      </a:r>
                      <a:r>
                        <a:rPr lang="en-US" sz="1800" dirty="0">
                          <a:solidFill>
                            <a:srgbClr val="FF0000"/>
                          </a:solidFill>
                        </a:rPr>
                        <a:t> </a:t>
                      </a:r>
                      <a:r>
                        <a:rPr lang="en-US" sz="1800" dirty="0">
                          <a:solidFill>
                            <a:schemeClr val="tx1"/>
                          </a:solidFill>
                        </a:rPr>
                        <a:t>(IE: </a:t>
                      </a:r>
                      <a:r>
                        <a:rPr lang="en-US" sz="1800" dirty="0">
                          <a:solidFill>
                            <a:srgbClr val="FF0000"/>
                          </a:solidFill>
                          <a:hlinkClick r:id="rId6"/>
                        </a:rPr>
                        <a:t>support@us.vector.com</a:t>
                      </a:r>
                      <a:r>
                        <a:rPr lang="en-US" sz="1800" dirty="0">
                          <a:solidFill>
                            <a:schemeClr val="tx1"/>
                          </a:solidFill>
                        </a:rPr>
                        <a:t>) </a:t>
                      </a:r>
                      <a:endParaRPr lang="en-US" sz="1800" dirty="0">
                        <a:solidFill>
                          <a:srgbClr val="FF0000"/>
                        </a:solidFill>
                      </a:endParaRPr>
                    </a:p>
                  </a:txBody>
                  <a:tcPr anchor="ctr"/>
                </a:tc>
                <a:extLst>
                  <a:ext uri="{0D108BD9-81ED-4DB2-BD59-A6C34878D82A}">
                    <a16:rowId xmlns:a16="http://schemas.microsoft.com/office/drawing/2014/main" val="3774585082"/>
                  </a:ext>
                </a:extLst>
              </a:tr>
              <a:tr h="672959">
                <a:tc>
                  <a:txBody>
                    <a:bodyPr/>
                    <a:lstStyle/>
                    <a:p>
                      <a:r>
                        <a:rPr lang="en-US" b="1" dirty="0">
                          <a:latin typeface="Mark Pro for Vector" panose="020B0504020201010104" pitchFamily="34" charset="0"/>
                        </a:rPr>
                        <a:t>Events</a:t>
                      </a:r>
                    </a:p>
                  </a:txBody>
                  <a:tcPr anchor="ctr"/>
                </a:tc>
                <a:tc>
                  <a:txBody>
                    <a:bodyPr/>
                    <a:lstStyle/>
                    <a:p>
                      <a:r>
                        <a:rPr lang="en-US">
                          <a:hlinkClick r:id="rId7"/>
                        </a:rPr>
                        <a:t>https://www.vector.com/int/en/events/overview/</a:t>
                      </a:r>
                      <a:endParaRPr lang="en-US" dirty="0"/>
                    </a:p>
                  </a:txBody>
                  <a:tcPr anchor="ctr"/>
                </a:tc>
                <a:extLst>
                  <a:ext uri="{0D108BD9-81ED-4DB2-BD59-A6C34878D82A}">
                    <a16:rowId xmlns:a16="http://schemas.microsoft.com/office/drawing/2014/main" val="468300242"/>
                  </a:ext>
                </a:extLst>
              </a:tr>
              <a:tr h="672959">
                <a:tc>
                  <a:txBody>
                    <a:bodyPr/>
                    <a:lstStyle/>
                    <a:p>
                      <a:r>
                        <a:rPr lang="en-US" b="1" dirty="0">
                          <a:latin typeface="Mark Pro for Vector" panose="020B0504020201010104" pitchFamily="34" charset="0"/>
                        </a:rPr>
                        <a:t>Knowledge Base</a:t>
                      </a:r>
                    </a:p>
                  </a:txBody>
                  <a:tcPr anchor="ctr"/>
                </a:tc>
                <a:tc>
                  <a:txBody>
                    <a:bodyPr/>
                    <a:lstStyle/>
                    <a:p>
                      <a:r>
                        <a:rPr lang="en-US" dirty="0">
                          <a:hlinkClick r:id="rId8"/>
                        </a:rPr>
                        <a:t>https://kb.vector.com/</a:t>
                      </a:r>
                      <a:r>
                        <a:rPr lang="en-US" dirty="0"/>
                        <a:t> </a:t>
                      </a:r>
                    </a:p>
                  </a:txBody>
                  <a:tcPr anchor="ctr"/>
                </a:tc>
                <a:extLst>
                  <a:ext uri="{0D108BD9-81ED-4DB2-BD59-A6C34878D82A}">
                    <a16:rowId xmlns:a16="http://schemas.microsoft.com/office/drawing/2014/main" val="2696481767"/>
                  </a:ext>
                </a:extLst>
              </a:tr>
              <a:tr h="672959">
                <a:tc>
                  <a:txBody>
                    <a:bodyPr/>
                    <a:lstStyle/>
                    <a:p>
                      <a:r>
                        <a:rPr lang="en-US" b="1" dirty="0">
                          <a:latin typeface="Mark Pro for Vector" panose="020B0504020201010104" pitchFamily="34" charset="0"/>
                        </a:rPr>
                        <a:t>YouTube</a:t>
                      </a:r>
                    </a:p>
                  </a:txBody>
                  <a:tcPr anchor="ctr"/>
                </a:tc>
                <a:tc>
                  <a:txBody>
                    <a:bodyPr/>
                    <a:lstStyle/>
                    <a:p>
                      <a:r>
                        <a:rPr lang="en-US" dirty="0">
                          <a:hlinkClick r:id="rId9"/>
                        </a:rPr>
                        <a:t>https://www.youtube.com/user/vectorchannel</a:t>
                      </a:r>
                      <a:r>
                        <a:rPr lang="en-US" dirty="0"/>
                        <a:t>  </a:t>
                      </a:r>
                    </a:p>
                  </a:txBody>
                  <a:tcPr anchor="ctr"/>
                </a:tc>
                <a:extLst>
                  <a:ext uri="{0D108BD9-81ED-4DB2-BD59-A6C34878D82A}">
                    <a16:rowId xmlns:a16="http://schemas.microsoft.com/office/drawing/2014/main" val="4025798656"/>
                  </a:ext>
                </a:extLst>
              </a:tr>
              <a:tr h="672959">
                <a:tc>
                  <a:txBody>
                    <a:bodyPr/>
                    <a:lstStyle/>
                    <a:p>
                      <a:r>
                        <a:rPr lang="en-US" b="1" dirty="0">
                          <a:latin typeface="Mark Pro for Vector" panose="020B0504020201010104" pitchFamily="34" charset="0"/>
                        </a:rPr>
                        <a:t>LinkedIn</a:t>
                      </a:r>
                    </a:p>
                  </a:txBody>
                  <a:tcPr anchor="ctr"/>
                </a:tc>
                <a:tc>
                  <a:txBody>
                    <a:bodyPr/>
                    <a:lstStyle/>
                    <a:p>
                      <a:r>
                        <a:rPr lang="en-US" dirty="0">
                          <a:hlinkClick r:id="rId10"/>
                        </a:rPr>
                        <a:t>https://www.linkedin.com/company/vector-north-america</a:t>
                      </a:r>
                      <a:endParaRPr lang="en-US" dirty="0"/>
                    </a:p>
                  </a:txBody>
                  <a:tcPr anchor="ctr"/>
                </a:tc>
                <a:extLst>
                  <a:ext uri="{0D108BD9-81ED-4DB2-BD59-A6C34878D82A}">
                    <a16:rowId xmlns:a16="http://schemas.microsoft.com/office/drawing/2014/main" val="2593905399"/>
                  </a:ext>
                </a:extLst>
              </a:tr>
            </a:tbl>
          </a:graphicData>
        </a:graphic>
      </p:graphicFrame>
    </p:spTree>
    <p:extLst>
      <p:ext uri="{BB962C8B-B14F-4D97-AF65-F5344CB8AC3E}">
        <p14:creationId xmlns:p14="http://schemas.microsoft.com/office/powerpoint/2010/main" val="39460440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buNone/>
            </a:pPr>
            <a:r>
              <a:rPr lang="en-US" dirty="0"/>
              <a:t>Next we are going to check that the environment variables were set correctly.</a:t>
            </a:r>
          </a:p>
          <a:p>
            <a:pPr lvl="2"/>
            <a:r>
              <a:rPr lang="en-US" dirty="0"/>
              <a:t>Navigate to the “</a:t>
            </a:r>
            <a:r>
              <a:rPr lang="en-US" dirty="0" err="1"/>
              <a:t>vcast_working</a:t>
            </a:r>
            <a:r>
              <a:rPr lang="en-US" dirty="0"/>
              <a:t>” directory and execute Start_VectorCAST.bat. </a:t>
            </a:r>
          </a:p>
          <a:p>
            <a:pPr lvl="2"/>
            <a:r>
              <a:rPr lang="en-US" dirty="0"/>
              <a:t>After </a:t>
            </a:r>
            <a:r>
              <a:rPr lang="en-US" dirty="0" err="1"/>
              <a:t>VectorCAST</a:t>
            </a:r>
            <a:r>
              <a:rPr lang="en-US" dirty="0"/>
              <a:t> opens click on Help-&gt;Available Licenses.</a:t>
            </a:r>
          </a:p>
          <a:p>
            <a:pPr lvl="3"/>
            <a:r>
              <a:rPr lang="en-US" dirty="0"/>
              <a:t>Look for VECTOR_LICENSE_FILE. The correct file path should be displayed in the window.</a:t>
            </a:r>
          </a:p>
          <a:p>
            <a:pPr lvl="2"/>
            <a:r>
              <a:rPr lang="en-US" dirty="0"/>
              <a:t>Select Tools-&gt;Custom Tools-&gt;Command Prompt</a:t>
            </a:r>
          </a:p>
          <a:p>
            <a:pPr lvl="3"/>
            <a:r>
              <a:rPr lang="en-US" dirty="0"/>
              <a:t>Alternatively select the Command Prompt button on the tool bar.</a:t>
            </a:r>
          </a:p>
          <a:p>
            <a:pPr lvl="2"/>
            <a:r>
              <a:rPr lang="en-US" dirty="0"/>
              <a:t>Change directories using the environment variables to test that the file paths are correct.</a:t>
            </a:r>
          </a:p>
          <a:p>
            <a:pPr lvl="3"/>
            <a:r>
              <a:rPr lang="en-US" dirty="0"/>
              <a:t>Enter “cd %MINGW_BASE_DIR%”. </a:t>
            </a:r>
          </a:p>
          <a:p>
            <a:pPr lvl="3"/>
            <a:r>
              <a:rPr lang="en-US" dirty="0"/>
              <a:t>The command prompt should change to the correct directory.</a:t>
            </a:r>
          </a:p>
          <a:p>
            <a:pPr lvl="3"/>
            <a:r>
              <a:rPr lang="en-US" dirty="0"/>
              <a:t>Do the same for MINGW_COMPILER_DIR, MINGW_MAKE_DIR and VECTORCAST_DIR.</a:t>
            </a:r>
          </a:p>
          <a:p>
            <a:pPr lvl="2"/>
            <a:r>
              <a:rPr lang="en-US" dirty="0"/>
              <a:t>Ensure that the default PATH environment variable was set correctly.</a:t>
            </a:r>
          </a:p>
          <a:p>
            <a:pPr lvl="3"/>
            <a:r>
              <a:rPr lang="en-US" dirty="0"/>
              <a:t>Enter “set” at the command prompt (see next page for screen shot).</a:t>
            </a:r>
          </a:p>
          <a:p>
            <a:pPr lvl="4"/>
            <a:r>
              <a:rPr lang="en-US" dirty="0"/>
              <a:t>Examine the default “PATH” variable and confirm that the paths to the MinGW compiler and “make” directories exist at the beginning.</a:t>
            </a:r>
          </a:p>
          <a:p>
            <a:pPr lvl="3"/>
            <a:r>
              <a:rPr lang="en-US" dirty="0"/>
              <a:t>Enter “</a:t>
            </a:r>
            <a:r>
              <a:rPr lang="en-US" dirty="0" err="1"/>
              <a:t>gcc</a:t>
            </a:r>
            <a:r>
              <a:rPr lang="en-US" dirty="0"/>
              <a:t> –v” to display the version of </a:t>
            </a:r>
            <a:r>
              <a:rPr lang="en-US" dirty="0" err="1"/>
              <a:t>gcc</a:t>
            </a:r>
            <a:r>
              <a:rPr lang="en-US" dirty="0"/>
              <a:t> that is installed in the MinGW installation dir.</a:t>
            </a:r>
          </a:p>
          <a:p>
            <a:pPr lvl="4"/>
            <a:r>
              <a:rPr lang="en-US" dirty="0"/>
              <a:t>Make a note of what version of </a:t>
            </a:r>
            <a:r>
              <a:rPr lang="en-US" dirty="0" err="1"/>
              <a:t>gcc</a:t>
            </a:r>
            <a:r>
              <a:rPr lang="en-US" dirty="0"/>
              <a:t> is being used. We will need the version number in other labs.</a:t>
            </a:r>
          </a:p>
          <a:p>
            <a:pPr lvl="3"/>
            <a:r>
              <a:rPr lang="en-US" dirty="0"/>
              <a:t>Enter “arm-none-</a:t>
            </a:r>
            <a:r>
              <a:rPr lang="en-US" dirty="0" err="1"/>
              <a:t>eabi</a:t>
            </a:r>
            <a:r>
              <a:rPr lang="en-US" dirty="0"/>
              <a:t>-</a:t>
            </a:r>
            <a:r>
              <a:rPr lang="en-US" dirty="0" err="1"/>
              <a:t>gcc</a:t>
            </a:r>
            <a:r>
              <a:rPr lang="en-US" dirty="0"/>
              <a:t> –v” to display the version of ARM compiler.</a:t>
            </a:r>
          </a:p>
          <a:p>
            <a:pPr marL="252000" lvl="2" indent="0">
              <a:buNone/>
            </a:pPr>
            <a:endParaRPr lang="en-US" dirty="0"/>
          </a:p>
        </p:txBody>
      </p:sp>
      <p:sp>
        <p:nvSpPr>
          <p:cNvPr id="7" name="Textplatzhalter 6">
            <a:extLst>
              <a:ext uri="{FF2B5EF4-FFF2-40B4-BE49-F238E27FC236}">
                <a16:creationId xmlns:a16="http://schemas.microsoft.com/office/drawing/2014/main" id="{74C04388-2F39-4FD6-9F4E-30D435149F50}"/>
              </a:ext>
            </a:extLst>
          </p:cNvPr>
          <p:cNvSpPr>
            <a:spLocks noGrp="1"/>
          </p:cNvSpPr>
          <p:nvPr>
            <p:ph type="body" sz="quarter" idx="12"/>
          </p:nvPr>
        </p:nvSpPr>
        <p:spPr/>
        <p:txBody>
          <a:bodyPr/>
          <a:lstStyle/>
          <a:p>
            <a:r>
              <a:rPr lang="en-US" dirty="0"/>
              <a:t>Test Environment </a:t>
            </a:r>
            <a:r>
              <a:rPr lang="en-US" dirty="0" err="1"/>
              <a:t>Varaibles</a:t>
            </a:r>
            <a:endParaRPr lang="en-US" dirty="0"/>
          </a:p>
        </p:txBody>
      </p:sp>
      <p:sp>
        <p:nvSpPr>
          <p:cNvPr id="3" name="Title 2"/>
          <p:cNvSpPr>
            <a:spLocks noGrp="1"/>
          </p:cNvSpPr>
          <p:nvPr>
            <p:ph type="title"/>
          </p:nvPr>
        </p:nvSpPr>
        <p:spPr>
          <a:xfrm>
            <a:off x="666000" y="175800"/>
            <a:ext cx="8946000" cy="288000"/>
          </a:xfrm>
        </p:spPr>
        <p:txBody>
          <a:bodyPr/>
          <a:lstStyle/>
          <a:p>
            <a:r>
              <a:rPr lang="en-US" dirty="0"/>
              <a:t>Lab: Workflow Preparation</a:t>
            </a:r>
          </a:p>
        </p:txBody>
      </p:sp>
    </p:spTree>
    <p:extLst>
      <p:ext uri="{BB962C8B-B14F-4D97-AF65-F5344CB8AC3E}">
        <p14:creationId xmlns:p14="http://schemas.microsoft.com/office/powerpoint/2010/main" val="8529010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E373A624-33F0-4BAE-8267-D2C2457031DC}"/>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3030135" y="1533437"/>
            <a:ext cx="6144428" cy="4673775"/>
          </a:xfrm>
          <a:prstGeom prst="rect">
            <a:avLst/>
          </a:prstGeom>
        </p:spPr>
      </p:pic>
      <p:sp>
        <p:nvSpPr>
          <p:cNvPr id="7" name="Textplatzhalter 6">
            <a:extLst>
              <a:ext uri="{FF2B5EF4-FFF2-40B4-BE49-F238E27FC236}">
                <a16:creationId xmlns:a16="http://schemas.microsoft.com/office/drawing/2014/main" id="{370ED25F-9B3E-4F53-89C8-C04A1CE3B826}"/>
              </a:ext>
            </a:extLst>
          </p:cNvPr>
          <p:cNvSpPr>
            <a:spLocks noGrp="1"/>
          </p:cNvSpPr>
          <p:nvPr>
            <p:ph type="body" sz="quarter" idx="12"/>
          </p:nvPr>
        </p:nvSpPr>
        <p:spPr/>
        <p:txBody>
          <a:bodyPr/>
          <a:lstStyle/>
          <a:p>
            <a:r>
              <a:rPr lang="en-US" dirty="0"/>
              <a:t>Screenshot of Environment Variables</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452627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In the command prompt window navigate to the “</a:t>
            </a:r>
            <a:r>
              <a:rPr lang="en-US" dirty="0" err="1"/>
              <a:t>SupportFiles</a:t>
            </a:r>
            <a:r>
              <a:rPr lang="en-US" dirty="0"/>
              <a:t>” directory.</a:t>
            </a:r>
          </a:p>
          <a:p>
            <a:pPr lvl="3"/>
            <a:r>
              <a:rPr lang="en-US" dirty="0"/>
              <a:t>Enter “cd %VCAST_SUPPORT_FILES%”</a:t>
            </a:r>
          </a:p>
          <a:p>
            <a:pPr lvl="3"/>
            <a:r>
              <a:rPr lang="en-US" dirty="0"/>
              <a:t>Running the </a:t>
            </a:r>
            <a:r>
              <a:rPr lang="en-US" dirty="0" err="1"/>
              <a:t>vcshell</a:t>
            </a:r>
            <a:r>
              <a:rPr lang="en-US" dirty="0"/>
              <a:t> command from </a:t>
            </a:r>
            <a:r>
              <a:rPr lang="en-US" dirty="0" err="1"/>
              <a:t>SupportFiles</a:t>
            </a:r>
            <a:r>
              <a:rPr lang="en-US" dirty="0"/>
              <a:t> will place the </a:t>
            </a:r>
            <a:r>
              <a:rPr lang="en-US" dirty="0" err="1"/>
              <a:t>vcshell</a:t>
            </a:r>
            <a:r>
              <a:rPr lang="en-US" dirty="0"/>
              <a:t> database in this directory.</a:t>
            </a:r>
          </a:p>
          <a:p>
            <a:pPr lvl="2"/>
            <a:r>
              <a:rPr lang="en-US" dirty="0"/>
              <a:t>Enter “</a:t>
            </a:r>
            <a:r>
              <a:rPr lang="en-US" dirty="0" err="1"/>
              <a:t>vcshell</a:t>
            </a:r>
            <a:r>
              <a:rPr lang="en-US" dirty="0"/>
              <a:t> --</a:t>
            </a:r>
            <a:r>
              <a:rPr lang="en-US" dirty="0" err="1"/>
              <a:t>vcbg</a:t>
            </a:r>
            <a:r>
              <a:rPr lang="en-US" dirty="0"/>
              <a:t> --echo --out=build_log.txt make -C %VCAST_SRC_BASE% clean generic”</a:t>
            </a:r>
          </a:p>
          <a:p>
            <a:pPr lvl="2"/>
            <a:r>
              <a:rPr lang="en-US" dirty="0"/>
              <a:t>Navigate to the “</a:t>
            </a:r>
            <a:r>
              <a:rPr lang="en-US" dirty="0" err="1"/>
              <a:t>SupportFiles</a:t>
            </a:r>
            <a:r>
              <a:rPr lang="en-US" dirty="0"/>
              <a:t>” directory.</a:t>
            </a:r>
          </a:p>
          <a:p>
            <a:pPr lvl="3"/>
            <a:r>
              <a:rPr lang="en-US" dirty="0"/>
              <a:t>It should now contain two files </a:t>
            </a:r>
            <a:r>
              <a:rPr lang="en-US" dirty="0" err="1"/>
              <a:t>vcshell.db</a:t>
            </a:r>
            <a:r>
              <a:rPr lang="en-US" dirty="0"/>
              <a:t> and build_log.txt.</a:t>
            </a:r>
          </a:p>
          <a:p>
            <a:pPr lvl="1">
              <a:buNone/>
            </a:pPr>
            <a:endParaRPr lang="en-US" dirty="0"/>
          </a:p>
          <a:p>
            <a:pPr lvl="1">
              <a:buNone/>
            </a:pPr>
            <a:r>
              <a:rPr lang="en-US" dirty="0"/>
              <a:t>Practice using commands to extract information from the database with the “</a:t>
            </a:r>
            <a:r>
              <a:rPr lang="en-US" dirty="0" err="1"/>
              <a:t>vcdb</a:t>
            </a:r>
            <a:r>
              <a:rPr lang="en-US" dirty="0"/>
              <a:t>” utility tool.</a:t>
            </a:r>
          </a:p>
          <a:p>
            <a:pPr lvl="2"/>
            <a:r>
              <a:rPr lang="en-US" dirty="0"/>
              <a:t>To see a list of compile command verbs used during the build enter the following:</a:t>
            </a:r>
          </a:p>
          <a:p>
            <a:pPr lvl="3"/>
            <a:r>
              <a:rPr lang="en-US" dirty="0" err="1"/>
              <a:t>vcdb</a:t>
            </a:r>
            <a:r>
              <a:rPr lang="en-US" dirty="0"/>
              <a:t> </a:t>
            </a:r>
            <a:r>
              <a:rPr lang="en-US" dirty="0" err="1"/>
              <a:t>dumpverbs</a:t>
            </a:r>
            <a:endParaRPr lang="en-US" dirty="0"/>
          </a:p>
          <a:p>
            <a:pPr lvl="3"/>
            <a:r>
              <a:rPr lang="en-US" dirty="0"/>
              <a:t>You should see “gcc.exe” in the list. We will need this information in other commands.</a:t>
            </a:r>
          </a:p>
          <a:p>
            <a:pPr lvl="2"/>
            <a:r>
              <a:rPr lang="en-US" dirty="0"/>
              <a:t>To get a list of files that have been compiled enter the following: </a:t>
            </a:r>
          </a:p>
          <a:p>
            <a:pPr lvl="3"/>
            <a:r>
              <a:rPr lang="en-US" dirty="0" err="1"/>
              <a:t>vcdb</a:t>
            </a:r>
            <a:r>
              <a:rPr lang="en-US" dirty="0"/>
              <a:t> --cmd-verb=gcc.exe  </a:t>
            </a:r>
            <a:r>
              <a:rPr lang="en-US" dirty="0" err="1"/>
              <a:t>getfiles</a:t>
            </a:r>
            <a:r>
              <a:rPr lang="en-US" dirty="0"/>
              <a:t> &gt;&gt; files_list.txt </a:t>
            </a:r>
          </a:p>
          <a:p>
            <a:pPr lvl="3"/>
            <a:r>
              <a:rPr lang="en-US" dirty="0"/>
              <a:t>The “</a:t>
            </a:r>
            <a:r>
              <a:rPr lang="en-US" dirty="0" err="1"/>
              <a:t>SupportFiles</a:t>
            </a:r>
            <a:r>
              <a:rPr lang="en-US" dirty="0"/>
              <a:t>” directory should now contain a file named “files_list.txt”.</a:t>
            </a:r>
          </a:p>
          <a:p>
            <a:pPr lvl="2"/>
            <a:r>
              <a:rPr lang="en-US" dirty="0"/>
              <a:t>To retrieve a compile command for a particular file enter the following:</a:t>
            </a:r>
          </a:p>
          <a:p>
            <a:pPr lvl="3"/>
            <a:r>
              <a:rPr lang="en-US" dirty="0" err="1"/>
              <a:t>vcdb</a:t>
            </a:r>
            <a:r>
              <a:rPr lang="en-US" dirty="0"/>
              <a:t> --cmd-verb=gcc.exe --file=</a:t>
            </a:r>
            <a:r>
              <a:rPr lang="en-US" dirty="0" err="1"/>
              <a:t>lapi.c</a:t>
            </a:r>
            <a:r>
              <a:rPr lang="en-US" dirty="0"/>
              <a:t> </a:t>
            </a:r>
            <a:r>
              <a:rPr lang="en-US" dirty="0" err="1"/>
              <a:t>getcommand</a:t>
            </a:r>
            <a:endParaRPr lang="en-US" dirty="0"/>
          </a:p>
          <a:p>
            <a:pPr lvl="2"/>
            <a:r>
              <a:rPr lang="en-US" dirty="0"/>
              <a:t>To retrieve linker commands enter the following:</a:t>
            </a:r>
          </a:p>
          <a:p>
            <a:pPr lvl="3"/>
            <a:r>
              <a:rPr lang="en-US" dirty="0" err="1"/>
              <a:t>vcdb</a:t>
            </a:r>
            <a:r>
              <a:rPr lang="en-US" dirty="0"/>
              <a:t> --cmd-verb=gcc.exe </a:t>
            </a:r>
            <a:r>
              <a:rPr lang="en-US" dirty="0" err="1"/>
              <a:t>getlinkcmd</a:t>
            </a:r>
            <a:endParaRPr lang="en-US" dirty="0"/>
          </a:p>
          <a:p>
            <a:pPr lvl="3"/>
            <a:endParaRPr lang="en-US" dirty="0"/>
          </a:p>
        </p:txBody>
      </p:sp>
      <p:sp>
        <p:nvSpPr>
          <p:cNvPr id="7" name="Textplatzhalter 6">
            <a:extLst>
              <a:ext uri="{FF2B5EF4-FFF2-40B4-BE49-F238E27FC236}">
                <a16:creationId xmlns:a16="http://schemas.microsoft.com/office/drawing/2014/main" id="{22244859-4A15-4AFC-B1AD-00FA8BBF7A8F}"/>
              </a:ext>
            </a:extLst>
          </p:cNvPr>
          <p:cNvSpPr>
            <a:spLocks noGrp="1"/>
          </p:cNvSpPr>
          <p:nvPr>
            <p:ph type="body" sz="quarter" idx="12"/>
          </p:nvPr>
        </p:nvSpPr>
        <p:spPr>
          <a:xfrm>
            <a:off x="666000" y="630000"/>
            <a:ext cx="8946000" cy="324000"/>
          </a:xfrm>
        </p:spPr>
        <p:txBody>
          <a:bodyPr/>
          <a:lstStyle/>
          <a:p>
            <a:r>
              <a:rPr lang="en-US" dirty="0"/>
              <a:t>Create a </a:t>
            </a:r>
            <a:r>
              <a:rPr lang="en-US" dirty="0" err="1"/>
              <a:t>vcshell</a:t>
            </a:r>
            <a:r>
              <a:rPr lang="en-US" dirty="0"/>
              <a:t> Database and Build Log for MinGW</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36863323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In the command prompt window navigate to the “</a:t>
            </a:r>
            <a:r>
              <a:rPr lang="en-US" dirty="0" err="1"/>
              <a:t>SupportFiles</a:t>
            </a:r>
            <a:r>
              <a:rPr lang="en-US" dirty="0"/>
              <a:t>” directory.</a:t>
            </a:r>
          </a:p>
          <a:p>
            <a:pPr lvl="3"/>
            <a:r>
              <a:rPr lang="en-US" dirty="0"/>
              <a:t>Enter “cd %VCAST_SUPPORT_FILES%”</a:t>
            </a:r>
          </a:p>
          <a:p>
            <a:pPr lvl="3"/>
            <a:r>
              <a:rPr lang="en-US" dirty="0"/>
              <a:t>Running the </a:t>
            </a:r>
            <a:r>
              <a:rPr lang="en-US" dirty="0" err="1"/>
              <a:t>vcshell</a:t>
            </a:r>
            <a:r>
              <a:rPr lang="en-US" dirty="0"/>
              <a:t> command from </a:t>
            </a:r>
            <a:r>
              <a:rPr lang="en-US" dirty="0" err="1"/>
              <a:t>SupportFiles</a:t>
            </a:r>
            <a:r>
              <a:rPr lang="en-US" dirty="0"/>
              <a:t> will place the </a:t>
            </a:r>
            <a:r>
              <a:rPr lang="en-US" dirty="0" err="1"/>
              <a:t>vcshell</a:t>
            </a:r>
            <a:r>
              <a:rPr lang="en-US" dirty="0"/>
              <a:t> database in this directory.</a:t>
            </a:r>
          </a:p>
          <a:p>
            <a:pPr lvl="2"/>
            <a:r>
              <a:rPr lang="en-US" dirty="0"/>
              <a:t>Enter “</a:t>
            </a:r>
            <a:r>
              <a:rPr lang="en-US" dirty="0" err="1"/>
              <a:t>vcshell</a:t>
            </a:r>
            <a:r>
              <a:rPr lang="en-US" dirty="0"/>
              <a:t> --</a:t>
            </a:r>
            <a:r>
              <a:rPr lang="en-US" dirty="0" err="1"/>
              <a:t>vcbg</a:t>
            </a:r>
            <a:r>
              <a:rPr lang="en-US" dirty="0"/>
              <a:t> --echo --out=build_log.txt make -C %VCAST_SRC_BASE% clean generic”</a:t>
            </a:r>
          </a:p>
          <a:p>
            <a:pPr lvl="2"/>
            <a:r>
              <a:rPr lang="en-US" dirty="0"/>
              <a:t>Navigate to the “</a:t>
            </a:r>
            <a:r>
              <a:rPr lang="en-US" dirty="0" err="1"/>
              <a:t>SupportFiles</a:t>
            </a:r>
            <a:r>
              <a:rPr lang="en-US" dirty="0"/>
              <a:t>” directory.</a:t>
            </a:r>
          </a:p>
          <a:p>
            <a:pPr lvl="3"/>
            <a:r>
              <a:rPr lang="en-US" dirty="0"/>
              <a:t>It should now contain two files </a:t>
            </a:r>
            <a:r>
              <a:rPr lang="en-US" dirty="0" err="1"/>
              <a:t>vcshell.db</a:t>
            </a:r>
            <a:r>
              <a:rPr lang="en-US" dirty="0"/>
              <a:t> and build_log.txt.</a:t>
            </a:r>
          </a:p>
          <a:p>
            <a:pPr lvl="1">
              <a:buNone/>
            </a:pPr>
            <a:endParaRPr lang="en-US" dirty="0"/>
          </a:p>
          <a:p>
            <a:pPr lvl="1">
              <a:buNone/>
            </a:pPr>
            <a:r>
              <a:rPr lang="en-US" dirty="0"/>
              <a:t>Practice using commands to extract information from the database with the “</a:t>
            </a:r>
            <a:r>
              <a:rPr lang="en-US" dirty="0" err="1"/>
              <a:t>vcdb</a:t>
            </a:r>
            <a:r>
              <a:rPr lang="en-US" dirty="0"/>
              <a:t>” utility tool.</a:t>
            </a:r>
          </a:p>
          <a:p>
            <a:pPr lvl="2"/>
            <a:r>
              <a:rPr lang="en-US" dirty="0"/>
              <a:t>To see a list of compile command verbs used during the build enter the following:</a:t>
            </a:r>
          </a:p>
          <a:p>
            <a:pPr lvl="3"/>
            <a:r>
              <a:rPr lang="en-US" dirty="0" err="1"/>
              <a:t>vcdb</a:t>
            </a:r>
            <a:r>
              <a:rPr lang="en-US" dirty="0"/>
              <a:t> </a:t>
            </a:r>
            <a:r>
              <a:rPr lang="en-US" dirty="0" err="1"/>
              <a:t>dumpverbs</a:t>
            </a:r>
            <a:endParaRPr lang="en-US" dirty="0"/>
          </a:p>
          <a:p>
            <a:pPr lvl="3"/>
            <a:r>
              <a:rPr lang="en-US" dirty="0"/>
              <a:t>You should see “gcc.exe” in the list. We will need this information in other commands.</a:t>
            </a:r>
          </a:p>
          <a:p>
            <a:pPr lvl="2"/>
            <a:r>
              <a:rPr lang="en-US" dirty="0"/>
              <a:t>To get a list of files that have been compiled enter the following: </a:t>
            </a:r>
          </a:p>
          <a:p>
            <a:pPr lvl="3"/>
            <a:r>
              <a:rPr lang="en-US" dirty="0" err="1"/>
              <a:t>vcdb</a:t>
            </a:r>
            <a:r>
              <a:rPr lang="en-US" dirty="0"/>
              <a:t> --cmd-verb=gcc.exe  </a:t>
            </a:r>
            <a:r>
              <a:rPr lang="en-US" dirty="0" err="1"/>
              <a:t>getfiles</a:t>
            </a:r>
            <a:r>
              <a:rPr lang="en-US" dirty="0"/>
              <a:t> &gt;&gt; files_list.txt </a:t>
            </a:r>
          </a:p>
          <a:p>
            <a:pPr lvl="3"/>
            <a:r>
              <a:rPr lang="en-US" dirty="0"/>
              <a:t>The “</a:t>
            </a:r>
            <a:r>
              <a:rPr lang="en-US" dirty="0" err="1"/>
              <a:t>SupportFiles</a:t>
            </a:r>
            <a:r>
              <a:rPr lang="en-US" dirty="0"/>
              <a:t>” directory should now contain a file named “files_list.txt”.</a:t>
            </a:r>
          </a:p>
          <a:p>
            <a:pPr lvl="2"/>
            <a:r>
              <a:rPr lang="en-US" dirty="0"/>
              <a:t>To retrieve a compile command for a particular file enter the following:</a:t>
            </a:r>
          </a:p>
          <a:p>
            <a:pPr lvl="3"/>
            <a:r>
              <a:rPr lang="en-US" dirty="0" err="1"/>
              <a:t>vcdb</a:t>
            </a:r>
            <a:r>
              <a:rPr lang="en-US" dirty="0"/>
              <a:t> --cmd-verb=gcc.exe --file=</a:t>
            </a:r>
            <a:r>
              <a:rPr lang="en-US" dirty="0" err="1"/>
              <a:t>lapi.c</a:t>
            </a:r>
            <a:r>
              <a:rPr lang="en-US" dirty="0"/>
              <a:t> </a:t>
            </a:r>
            <a:r>
              <a:rPr lang="en-US" dirty="0" err="1"/>
              <a:t>getcommand</a:t>
            </a:r>
            <a:endParaRPr lang="en-US" dirty="0"/>
          </a:p>
          <a:p>
            <a:pPr lvl="2"/>
            <a:r>
              <a:rPr lang="en-US" dirty="0"/>
              <a:t>To retrieve linker commands enter the following:</a:t>
            </a:r>
          </a:p>
          <a:p>
            <a:pPr lvl="3"/>
            <a:r>
              <a:rPr lang="en-US" dirty="0" err="1"/>
              <a:t>vcdb</a:t>
            </a:r>
            <a:r>
              <a:rPr lang="en-US" dirty="0"/>
              <a:t> --cmd-verb=gcc.exe </a:t>
            </a:r>
            <a:r>
              <a:rPr lang="en-US" dirty="0" err="1"/>
              <a:t>getlinkcmd</a:t>
            </a:r>
            <a:endParaRPr lang="en-US" dirty="0"/>
          </a:p>
          <a:p>
            <a:pPr lvl="3"/>
            <a:endParaRPr lang="en-US" dirty="0"/>
          </a:p>
        </p:txBody>
      </p:sp>
      <p:sp>
        <p:nvSpPr>
          <p:cNvPr id="7" name="Textplatzhalter 6">
            <a:extLst>
              <a:ext uri="{FF2B5EF4-FFF2-40B4-BE49-F238E27FC236}">
                <a16:creationId xmlns:a16="http://schemas.microsoft.com/office/drawing/2014/main" id="{22244859-4A15-4AFC-B1AD-00FA8BBF7A8F}"/>
              </a:ext>
            </a:extLst>
          </p:cNvPr>
          <p:cNvSpPr>
            <a:spLocks noGrp="1"/>
          </p:cNvSpPr>
          <p:nvPr>
            <p:ph type="body" sz="quarter" idx="12"/>
          </p:nvPr>
        </p:nvSpPr>
        <p:spPr>
          <a:xfrm>
            <a:off x="666000" y="630000"/>
            <a:ext cx="8946000" cy="324000"/>
          </a:xfrm>
        </p:spPr>
        <p:txBody>
          <a:bodyPr/>
          <a:lstStyle/>
          <a:p>
            <a:r>
              <a:rPr lang="en-US" dirty="0"/>
              <a:t>Create a </a:t>
            </a:r>
            <a:r>
              <a:rPr lang="en-US" dirty="0" err="1"/>
              <a:t>vcshell</a:t>
            </a:r>
            <a:r>
              <a:rPr lang="en-US" dirty="0"/>
              <a:t> Database and Build Log for MinGW</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32406317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Creating Tests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D882E18-B41C-4E3B-B4AB-125FB11E73C7}"/>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B70CF6F7-6148-4A72-877E-62F6F2DB7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0733491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sz="1400" dirty="0"/>
              <a:t>Open a command prompt from </a:t>
            </a:r>
            <a:r>
              <a:rPr lang="en-US" sz="1400" dirty="0" err="1"/>
              <a:t>VectorCAST</a:t>
            </a:r>
            <a:r>
              <a:rPr lang="en-US" sz="1400" dirty="0"/>
              <a:t> and create two directories in “</a:t>
            </a:r>
            <a:r>
              <a:rPr lang="en-US" sz="1400" dirty="0" err="1"/>
              <a:t>vcast_working</a:t>
            </a:r>
            <a:r>
              <a:rPr lang="en-US" sz="1400" dirty="0"/>
              <a:t>” named “</a:t>
            </a:r>
            <a:r>
              <a:rPr lang="en-US" sz="1400" dirty="0" err="1"/>
              <a:t>MinGW_Template</a:t>
            </a:r>
            <a:r>
              <a:rPr lang="en-US" sz="1400" dirty="0"/>
              <a:t>” and “T32_Template</a:t>
            </a:r>
          </a:p>
          <a:p>
            <a:pPr lvl="3"/>
            <a:r>
              <a:rPr lang="en-US" sz="1200" dirty="0" err="1"/>
              <a:t>mkdir</a:t>
            </a:r>
            <a:r>
              <a:rPr lang="en-US" sz="1200" dirty="0"/>
              <a:t> </a:t>
            </a:r>
            <a:r>
              <a:rPr lang="en-US" sz="1200" dirty="0" err="1"/>
              <a:t>MinGW_Template</a:t>
            </a:r>
            <a:endParaRPr lang="en-US" sz="1200" dirty="0"/>
          </a:p>
          <a:p>
            <a:pPr lvl="3"/>
            <a:r>
              <a:rPr lang="en-US" sz="1200" dirty="0" err="1"/>
              <a:t>mkdir</a:t>
            </a:r>
            <a:r>
              <a:rPr lang="en-US" sz="1200" dirty="0"/>
              <a:t> T32_Template</a:t>
            </a:r>
          </a:p>
          <a:p>
            <a:pPr lvl="1">
              <a:buClr>
                <a:srgbClr val="000000"/>
              </a:buClr>
              <a:buSzPct val="100000"/>
              <a:buFont typeface="+mj-lt"/>
              <a:buAutoNum type="arabicPeriod"/>
            </a:pPr>
            <a:r>
              <a:rPr lang="en-US" sz="1400" dirty="0"/>
              <a:t>In </a:t>
            </a:r>
            <a:r>
              <a:rPr lang="en-US" sz="1400" dirty="0" err="1"/>
              <a:t>VectorCAST</a:t>
            </a:r>
            <a:r>
              <a:rPr lang="en-US" sz="1400" dirty="0"/>
              <a:t> change the working directory to the </a:t>
            </a:r>
            <a:r>
              <a:rPr lang="en-US" sz="1400" dirty="0" err="1"/>
              <a:t>MinGW_Template</a:t>
            </a:r>
            <a:r>
              <a:rPr lang="en-US" sz="1400" dirty="0"/>
              <a:t> directory.</a:t>
            </a:r>
          </a:p>
          <a:p>
            <a:pPr lvl="3"/>
            <a:r>
              <a:rPr lang="en-US" sz="1200" dirty="0"/>
              <a:t>File-&gt;Set Working Directory</a:t>
            </a:r>
          </a:p>
          <a:p>
            <a:pPr lvl="1">
              <a:buClr>
                <a:srgbClr val="000000"/>
              </a:buClr>
              <a:buSzPct val="100000"/>
              <a:buFont typeface="+mj-lt"/>
              <a:buAutoNum type="arabicPeriod"/>
            </a:pPr>
            <a:r>
              <a:rPr lang="en-US" sz="1400" dirty="0"/>
              <a:t>Preprocess, Compiler and Linker Commands</a:t>
            </a:r>
          </a:p>
          <a:p>
            <a:pPr lvl="3"/>
            <a:r>
              <a:rPr lang="en-US" sz="1200" dirty="0"/>
              <a:t>File-&gt;New-&gt;C/C++ Unit Test Environment to open the Environment Creation wizard.</a:t>
            </a:r>
          </a:p>
          <a:p>
            <a:pPr lvl="3"/>
            <a:r>
              <a:rPr lang="en-US" sz="1200" dirty="0"/>
              <a:t>Click on the Compilers button and select GNU Native-&gt;9.2-&gt;C (If using a different version of MinGW select the appropriate version).</a:t>
            </a:r>
          </a:p>
          <a:p>
            <a:pPr lvl="3"/>
            <a:r>
              <a:rPr lang="en-US" sz="1200" dirty="0"/>
              <a:t>From the command prompt navigate to the </a:t>
            </a:r>
            <a:r>
              <a:rPr lang="en-US" sz="1200" dirty="0" err="1"/>
              <a:t>SupportFiles</a:t>
            </a:r>
            <a:r>
              <a:rPr lang="en-US" sz="1200" dirty="0"/>
              <a:t> folder and get the compile and linker command for source file </a:t>
            </a:r>
            <a:r>
              <a:rPr lang="en-US" sz="1200" dirty="0" err="1"/>
              <a:t>lapi.c</a:t>
            </a:r>
            <a:r>
              <a:rPr lang="en-US" sz="1200" dirty="0"/>
              <a:t> from the </a:t>
            </a:r>
            <a:r>
              <a:rPr lang="en-US" sz="1200" dirty="0" err="1"/>
              <a:t>vcshell</a:t>
            </a:r>
            <a:r>
              <a:rPr lang="en-US" sz="1200" dirty="0"/>
              <a:t> database. </a:t>
            </a:r>
            <a:r>
              <a:rPr lang="en-US" sz="1200" b="1" dirty="0"/>
              <a:t>Note: Paste these commands into a text document for use in later steps.</a:t>
            </a:r>
          </a:p>
          <a:p>
            <a:pPr lvl="4"/>
            <a:r>
              <a:rPr lang="en-US" sz="1200" dirty="0" err="1"/>
              <a:t>vcdb</a:t>
            </a:r>
            <a:r>
              <a:rPr lang="en-US" sz="1200" dirty="0"/>
              <a:t> --cmd-verb=gcc.exe --file=</a:t>
            </a:r>
            <a:r>
              <a:rPr lang="en-US" sz="1200" dirty="0" err="1"/>
              <a:t>lapi.c</a:t>
            </a:r>
            <a:r>
              <a:rPr lang="en-US" sz="1200" dirty="0"/>
              <a:t> </a:t>
            </a:r>
            <a:r>
              <a:rPr lang="en-US" sz="1200" dirty="0" err="1"/>
              <a:t>getcommand</a:t>
            </a:r>
            <a:endParaRPr lang="en-US" sz="1200" dirty="0"/>
          </a:p>
          <a:p>
            <a:pPr lvl="4"/>
            <a:r>
              <a:rPr lang="en-US" sz="1200" dirty="0" err="1"/>
              <a:t>vcdb</a:t>
            </a:r>
            <a:r>
              <a:rPr lang="en-US" sz="1200" dirty="0"/>
              <a:t> --cmd-verb=gcc.exe </a:t>
            </a:r>
            <a:r>
              <a:rPr lang="en-US" sz="1200" dirty="0" err="1"/>
              <a:t>getlinkcmd</a:t>
            </a:r>
            <a:endParaRPr lang="en-US" sz="1200" dirty="0"/>
          </a:p>
          <a:p>
            <a:pPr marL="639450" lvl="3" indent="-171450"/>
            <a:r>
              <a:rPr lang="en-US" sz="1200" dirty="0"/>
              <a:t>Copy the command for </a:t>
            </a:r>
            <a:r>
              <a:rPr lang="en-US" sz="1200" dirty="0" err="1"/>
              <a:t>lapi.c</a:t>
            </a:r>
            <a:r>
              <a:rPr lang="en-US" sz="1200" dirty="0"/>
              <a:t> from the command prompt.</a:t>
            </a:r>
          </a:p>
          <a:p>
            <a:pPr marL="855450" lvl="4" indent="-171450"/>
            <a:r>
              <a:rPr lang="en-US" sz="1200" dirty="0"/>
              <a:t>Highlight the command, right click on the title bar and select Edit-&gt;Copy</a:t>
            </a:r>
          </a:p>
          <a:p>
            <a:pPr marL="639450" lvl="3" indent="-171450"/>
            <a:r>
              <a:rPr lang="en-US" sz="1200" dirty="0"/>
              <a:t>In the Environment Creation wizard click on Parse Command Line and paste the command for </a:t>
            </a:r>
            <a:r>
              <a:rPr lang="en-US" sz="1200" dirty="0" err="1"/>
              <a:t>lapi.c</a:t>
            </a:r>
            <a:r>
              <a:rPr lang="en-US" sz="1200" dirty="0"/>
              <a:t> and click on the Parse button.</a:t>
            </a:r>
          </a:p>
          <a:p>
            <a:pPr marL="855450" lvl="4" indent="-171450"/>
            <a:r>
              <a:rPr lang="en-US" sz="1200" dirty="0"/>
              <a:t>You should see “LUA_COMPAT_5_2” in the “Defines” list. The “Includes” list should be empty.</a:t>
            </a:r>
          </a:p>
          <a:p>
            <a:pPr marL="639450" lvl="3" indent="-171450"/>
            <a:r>
              <a:rPr lang="en-US" sz="1200" dirty="0"/>
              <a:t>Extract the compiler flags from the </a:t>
            </a:r>
            <a:r>
              <a:rPr lang="en-US" sz="1200" dirty="0" err="1"/>
              <a:t>lapi.c</a:t>
            </a:r>
            <a:r>
              <a:rPr lang="en-US" sz="1200" dirty="0"/>
              <a:t> compile command and enter them in the Preprocessor and Compiler command.</a:t>
            </a:r>
          </a:p>
          <a:p>
            <a:pPr marL="855450" lvl="4" indent="-171450"/>
            <a:r>
              <a:rPr lang="en-US" sz="1200" dirty="0"/>
              <a:t>Flags: -std=gnu99 -O2 -Wall –</a:t>
            </a:r>
            <a:r>
              <a:rPr lang="en-US" sz="1200" dirty="0" err="1"/>
              <a:t>Wextra</a:t>
            </a:r>
            <a:endParaRPr lang="en-US" sz="1200" dirty="0"/>
          </a:p>
          <a:p>
            <a:pPr marL="639450" lvl="3" indent="-171450"/>
            <a:r>
              <a:rPr lang="en-US" sz="1200" dirty="0"/>
              <a:t>Extract the linker commands from the link command and enter them on the Linker/Debug tab under Linker options</a:t>
            </a:r>
          </a:p>
          <a:p>
            <a:pPr marL="855450" lvl="4" indent="-171450"/>
            <a:r>
              <a:rPr lang="en-US" sz="1200" dirty="0"/>
              <a:t>Option: -std=gnu99</a:t>
            </a:r>
          </a:p>
          <a:p>
            <a:pPr marL="639450" lvl="3" indent="-171450"/>
            <a:r>
              <a:rPr lang="en-US" sz="1200" dirty="0"/>
              <a:t>Click “Next"</a:t>
            </a:r>
          </a:p>
          <a:p>
            <a:pPr marL="855450" lvl="4" indent="-171450"/>
            <a:endParaRPr lang="en-US" sz="1200" dirty="0"/>
          </a:p>
        </p:txBody>
      </p:sp>
      <p:sp>
        <p:nvSpPr>
          <p:cNvPr id="7" name="Textplatzhalter 6">
            <a:extLst>
              <a:ext uri="{FF2B5EF4-FFF2-40B4-BE49-F238E27FC236}">
                <a16:creationId xmlns:a16="http://schemas.microsoft.com/office/drawing/2014/main" id="{D5C69963-3888-4E36-B6D7-AE866A32F6D5}"/>
              </a:ext>
            </a:extLst>
          </p:cNvPr>
          <p:cNvSpPr>
            <a:spLocks noGrp="1"/>
          </p:cNvSpPr>
          <p:nvPr>
            <p:ph type="body" sz="quarter" idx="12"/>
          </p:nvPr>
        </p:nvSpPr>
        <p:spPr/>
        <p:txBody>
          <a:bodyPr/>
          <a:lstStyle/>
          <a:p>
            <a:r>
              <a:rPr lang="en-US" dirty="0"/>
              <a:t>MinGW Template Environment</a:t>
            </a:r>
          </a:p>
        </p:txBody>
      </p:sp>
      <p:sp>
        <p:nvSpPr>
          <p:cNvPr id="3" name="Title 2"/>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26804809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794C6A0D-D10F-4C7F-932E-CF4F608759A0}"/>
              </a:ext>
            </a:extLst>
          </p:cNvPr>
          <p:cNvPicPr>
            <a:picLocks noGrp="1" noChangeAspect="1"/>
          </p:cNvPicPr>
          <p:nvPr>
            <p:ph sz="quarter" idx="13"/>
          </p:nvPr>
        </p:nvPicPr>
        <p:blipFill>
          <a:blip r:embed="rId3"/>
          <a:stretch>
            <a:fillRect/>
          </a:stretch>
        </p:blipFill>
        <p:spPr>
          <a:xfrm>
            <a:off x="666000" y="1701198"/>
            <a:ext cx="5149852" cy="3985600"/>
          </a:xfrm>
          <a:prstGeom prst="rect">
            <a:avLst/>
          </a:prstGeom>
        </p:spPr>
      </p:pic>
      <p:sp>
        <p:nvSpPr>
          <p:cNvPr id="7" name="Textplatzhalter 6">
            <a:extLst>
              <a:ext uri="{FF2B5EF4-FFF2-40B4-BE49-F238E27FC236}">
                <a16:creationId xmlns:a16="http://schemas.microsoft.com/office/drawing/2014/main" id="{FF721A19-4BAC-4227-92B1-76562B48B2F2}"/>
              </a:ext>
            </a:extLst>
          </p:cNvPr>
          <p:cNvSpPr>
            <a:spLocks noGrp="1"/>
          </p:cNvSpPr>
          <p:nvPr>
            <p:ph type="body" sz="quarter" idx="12"/>
          </p:nvPr>
        </p:nvSpPr>
        <p:spPr/>
        <p:txBody>
          <a:bodyPr/>
          <a:lstStyle/>
          <a:p>
            <a:r>
              <a:rPr lang="en-US" dirty="0"/>
              <a:t>MinGW Template Environment </a:t>
            </a:r>
            <a:r>
              <a:rPr lang="en-US" dirty="0" err="1"/>
              <a:t>con’t</a:t>
            </a:r>
            <a:endParaRPr lang="en-US" dirty="0"/>
          </a:p>
        </p:txBody>
      </p:sp>
      <p:sp>
        <p:nvSpPr>
          <p:cNvPr id="3" name="Title 2"/>
          <p:cNvSpPr>
            <a:spLocks noGrp="1"/>
          </p:cNvSpPr>
          <p:nvPr>
            <p:ph type="title"/>
          </p:nvPr>
        </p:nvSpPr>
        <p:spPr/>
        <p:txBody>
          <a:bodyPr/>
          <a:lstStyle/>
          <a:p>
            <a:r>
              <a:rPr lang="en-US" dirty="0"/>
              <a:t>Lab:  Unit Test Workflow</a:t>
            </a:r>
          </a:p>
        </p:txBody>
      </p:sp>
      <p:pic>
        <p:nvPicPr>
          <p:cNvPr id="5" name="Picture 4">
            <a:extLst>
              <a:ext uri="{FF2B5EF4-FFF2-40B4-BE49-F238E27FC236}">
                <a16:creationId xmlns:a16="http://schemas.microsoft.com/office/drawing/2014/main" id="{7489DFDB-3E59-454D-BF74-C458C262DB89}"/>
              </a:ext>
            </a:extLst>
          </p:cNvPr>
          <p:cNvPicPr>
            <a:picLocks noChangeAspect="1"/>
          </p:cNvPicPr>
          <p:nvPr/>
        </p:nvPicPr>
        <p:blipFill>
          <a:blip r:embed="rId4"/>
          <a:stretch>
            <a:fillRect/>
          </a:stretch>
        </p:blipFill>
        <p:spPr>
          <a:xfrm>
            <a:off x="6376148" y="1705120"/>
            <a:ext cx="5149852" cy="3985600"/>
          </a:xfrm>
          <a:prstGeom prst="rect">
            <a:avLst/>
          </a:prstGeom>
        </p:spPr>
      </p:pic>
    </p:spTree>
    <p:extLst>
      <p:ext uri="{BB962C8B-B14F-4D97-AF65-F5344CB8AC3E}">
        <p14:creationId xmlns:p14="http://schemas.microsoft.com/office/powerpoint/2010/main" val="10020999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Name the environment LAPI and click Next</a:t>
            </a:r>
          </a:p>
          <a:p>
            <a:pPr lvl="1">
              <a:buClr>
                <a:srgbClr val="000000"/>
              </a:buClr>
              <a:buSzPct val="100000"/>
              <a:buFont typeface="Wingdings 3" panose="05040102010807070707" pitchFamily="18" charset="2"/>
              <a:buAutoNum type="arabicPeriod"/>
            </a:pPr>
            <a:r>
              <a:rPr lang="en-US" dirty="0"/>
              <a:t>In step 4 Build Options select </a:t>
            </a:r>
            <a:r>
              <a:rPr lang="en-US" dirty="0" err="1"/>
              <a:t>Statement+Branch</a:t>
            </a:r>
            <a:r>
              <a:rPr lang="en-US" dirty="0"/>
              <a:t> for Coverage type and select Whitebox</a:t>
            </a:r>
          </a:p>
          <a:p>
            <a:pPr lvl="1">
              <a:buClr>
                <a:srgbClr val="000000"/>
              </a:buClr>
              <a:buSzPct val="100000"/>
              <a:buFont typeface="Wingdings 3" panose="05040102010807070707" pitchFamily="18" charset="2"/>
              <a:buAutoNum type="arabicPeriod"/>
            </a:pPr>
            <a:r>
              <a:rPr lang="en-US" dirty="0"/>
              <a:t>Step 5: Locate Source Files</a:t>
            </a:r>
          </a:p>
          <a:p>
            <a:pPr lvl="3"/>
            <a:r>
              <a:rPr lang="en-US" dirty="0"/>
              <a:t>Click on the single green ‘+” and navigate to the “</a:t>
            </a:r>
            <a:r>
              <a:rPr lang="en-US" dirty="0" err="1"/>
              <a:t>src</a:t>
            </a:r>
            <a:r>
              <a:rPr lang="en-US" dirty="0"/>
              <a:t>” directory and select Choose.</a:t>
            </a:r>
          </a:p>
          <a:p>
            <a:pPr lvl="3"/>
            <a:r>
              <a:rPr lang="en-US" dirty="0"/>
              <a:t>Double click the absolute path to put into edit mode. Then right click on the path and select “Convert selection to environment variable”-&gt;$(VCAST_SRC_BASE)\</a:t>
            </a:r>
          </a:p>
          <a:p>
            <a:pPr lvl="1">
              <a:buClr>
                <a:srgbClr val="000000"/>
              </a:buClr>
              <a:buSzPct val="100000"/>
              <a:buFont typeface="Wingdings 3" panose="05040102010807070707" pitchFamily="18" charset="2"/>
              <a:buAutoNum type="arabicPeriod"/>
            </a:pPr>
            <a:r>
              <a:rPr lang="en-US" dirty="0"/>
              <a:t>Step 6: Choose UUT’s &amp; Stubs</a:t>
            </a:r>
          </a:p>
          <a:p>
            <a:pPr lvl="3"/>
            <a:r>
              <a:rPr lang="en-US" dirty="0"/>
              <a:t>Double click on </a:t>
            </a:r>
            <a:r>
              <a:rPr lang="en-US" dirty="0" err="1"/>
              <a:t>lapi.c</a:t>
            </a:r>
            <a:r>
              <a:rPr lang="en-US" dirty="0"/>
              <a:t> from the list of unit names to insert in the Units Under Test list and select Build. </a:t>
            </a:r>
          </a:p>
          <a:p>
            <a:pPr lvl="1">
              <a:buClr>
                <a:srgbClr val="000000"/>
              </a:buClr>
              <a:buSzPct val="100000"/>
              <a:buFont typeface="Wingdings 3" panose="05040102010807070707" pitchFamily="18" charset="2"/>
              <a:buAutoNum type="arabicPeriod"/>
            </a:pPr>
            <a:r>
              <a:rPr lang="en-US" dirty="0"/>
              <a:t>Add a test case to one of the subprograms to ensure that it will run.</a:t>
            </a:r>
          </a:p>
          <a:p>
            <a:pPr lvl="3"/>
            <a:r>
              <a:rPr lang="en-US" dirty="0"/>
              <a:t>You may need to initialize some pointers for a test case to run without a segmentation fault.</a:t>
            </a:r>
          </a:p>
          <a:p>
            <a:pPr lvl="1">
              <a:buClr>
                <a:srgbClr val="000000"/>
              </a:buClr>
              <a:buSzPct val="100000"/>
              <a:buFont typeface="Wingdings 3" panose="05040102010807070707" pitchFamily="18" charset="2"/>
              <a:buAutoNum type="arabicPeriod"/>
            </a:pPr>
            <a:r>
              <a:rPr lang="en-US" dirty="0"/>
              <a:t>Now that we have a working environment, save the CCAST_.CFG file to the </a:t>
            </a:r>
            <a:r>
              <a:rPr lang="en-US" dirty="0" err="1"/>
              <a:t>SupportFiles</a:t>
            </a:r>
            <a:r>
              <a:rPr lang="en-US" dirty="0"/>
              <a:t> folder.</a:t>
            </a:r>
          </a:p>
          <a:p>
            <a:pPr lvl="3"/>
            <a:r>
              <a:rPr lang="en-US" dirty="0"/>
              <a:t>Open the command prompt and navigate to the </a:t>
            </a:r>
            <a:r>
              <a:rPr lang="en-US" dirty="0" err="1"/>
              <a:t>MinGW_Template</a:t>
            </a:r>
            <a:r>
              <a:rPr lang="en-US" dirty="0"/>
              <a:t> directory enter the following command</a:t>
            </a:r>
          </a:p>
          <a:p>
            <a:pPr lvl="4"/>
            <a:r>
              <a:rPr lang="en-US" dirty="0"/>
              <a:t>copy CCAST_.CFG ..\</a:t>
            </a:r>
            <a:r>
              <a:rPr lang="en-US" dirty="0" err="1"/>
              <a:t>SupportFiles</a:t>
            </a:r>
            <a:r>
              <a:rPr lang="en-US" dirty="0"/>
              <a:t>\</a:t>
            </a:r>
            <a:r>
              <a:rPr lang="en-US" dirty="0" err="1"/>
              <a:t>MinGW_CCAST_.CFG</a:t>
            </a:r>
            <a:endParaRPr lang="en-US" dirty="0"/>
          </a:p>
          <a:p>
            <a:pPr marL="285750" lvl="1" indent="-285750">
              <a:buClr>
                <a:srgbClr val="000000"/>
              </a:buClr>
              <a:buSzPct val="100000"/>
              <a:buFont typeface="Wingdings 3" panose="05040102010807070707" pitchFamily="18" charset="2"/>
              <a:buAutoNum type="arabicPeriod"/>
            </a:pPr>
            <a:r>
              <a:rPr lang="en-US" dirty="0"/>
              <a:t>Close the LAPI environment by selecting File-&gt;Close Environment.</a:t>
            </a:r>
          </a:p>
          <a:p>
            <a:pPr marL="285750" lvl="1" indent="-285750">
              <a:buClr>
                <a:srgbClr val="000000"/>
              </a:buClr>
              <a:buSzPct val="100000"/>
              <a:buFont typeface="Wingdings 3" panose="05040102010807070707" pitchFamily="18" charset="2"/>
              <a:buAutoNum type="arabicPeriod"/>
            </a:pPr>
            <a:endParaRPr lang="en-US" dirty="0"/>
          </a:p>
        </p:txBody>
      </p:sp>
      <p:sp>
        <p:nvSpPr>
          <p:cNvPr id="10" name="Textplatzhalter 9">
            <a:extLst>
              <a:ext uri="{FF2B5EF4-FFF2-40B4-BE49-F238E27FC236}">
                <a16:creationId xmlns:a16="http://schemas.microsoft.com/office/drawing/2014/main" id="{A9B53900-59A2-4ABC-8089-622852ADA04D}"/>
              </a:ext>
            </a:extLst>
          </p:cNvPr>
          <p:cNvSpPr>
            <a:spLocks noGrp="1"/>
          </p:cNvSpPr>
          <p:nvPr>
            <p:ph type="body" sz="quarter" idx="12"/>
          </p:nvPr>
        </p:nvSpPr>
        <p:spPr/>
        <p:txBody>
          <a:bodyPr/>
          <a:lstStyle/>
          <a:p>
            <a:r>
              <a:rPr lang="en-US" dirty="0"/>
              <a:t>MinGW Template Environment </a:t>
            </a:r>
            <a:r>
              <a:rPr lang="en-US" dirty="0" err="1"/>
              <a:t>con’t</a:t>
            </a:r>
            <a:endParaRPr lang="en-US" dirty="0"/>
          </a:p>
        </p:txBody>
      </p:sp>
      <p:sp>
        <p:nvSpPr>
          <p:cNvPr id="3" name="Title 2"/>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29674501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Change the working directory to “</a:t>
            </a:r>
            <a:r>
              <a:rPr lang="en-US" dirty="0" err="1"/>
              <a:t>vcast_working</a:t>
            </a:r>
            <a:r>
              <a:rPr lang="en-US" dirty="0"/>
              <a:t>”.</a:t>
            </a:r>
          </a:p>
          <a:p>
            <a:pPr lvl="3"/>
            <a:r>
              <a:rPr lang="en-US" dirty="0"/>
              <a:t>File-&gt;Set Working Directory</a:t>
            </a:r>
          </a:p>
          <a:p>
            <a:pPr lvl="1">
              <a:buClr>
                <a:srgbClr val="000000"/>
              </a:buClr>
              <a:buSzPct val="100000"/>
              <a:buFont typeface="Wingdings 3" panose="05040102010807070707" pitchFamily="18" charset="2"/>
              <a:buAutoNum type="arabicPeriod"/>
            </a:pPr>
            <a:r>
              <a:rPr lang="en-US" dirty="0"/>
              <a:t>Create a new </a:t>
            </a:r>
            <a:r>
              <a:rPr lang="en-US" dirty="0" err="1"/>
              <a:t>VectorCAST</a:t>
            </a:r>
            <a:r>
              <a:rPr lang="en-US" dirty="0"/>
              <a:t> Project based on the MinGW template environment’s configuration file.</a:t>
            </a:r>
          </a:p>
          <a:p>
            <a:pPr lvl="3"/>
            <a:r>
              <a:rPr lang="en-US" dirty="0"/>
              <a:t>Select File-&gt;New-&gt;</a:t>
            </a:r>
            <a:r>
              <a:rPr lang="en-US" dirty="0" err="1"/>
              <a:t>VectorCAST</a:t>
            </a:r>
            <a:r>
              <a:rPr lang="en-US" dirty="0"/>
              <a:t> Project-&gt;From Configuration file.</a:t>
            </a:r>
          </a:p>
          <a:p>
            <a:pPr lvl="3"/>
            <a:r>
              <a:rPr lang="en-US" dirty="0"/>
              <a:t>Project Name: </a:t>
            </a:r>
            <a:r>
              <a:rPr lang="en-US" dirty="0" err="1"/>
              <a:t>Lua_Testing</a:t>
            </a:r>
            <a:endParaRPr lang="en-US" dirty="0"/>
          </a:p>
          <a:p>
            <a:pPr lvl="3"/>
            <a:r>
              <a:rPr lang="en-US" dirty="0"/>
              <a:t>Select the configuration file by clicking on the browse button, navigate to the </a:t>
            </a:r>
            <a:r>
              <a:rPr lang="en-US" dirty="0" err="1"/>
              <a:t>MinGW_Template</a:t>
            </a:r>
            <a:r>
              <a:rPr lang="en-US" dirty="0"/>
              <a:t> directory, select CCAST_.CFG and click on Open.</a:t>
            </a:r>
          </a:p>
          <a:p>
            <a:pPr lvl="3"/>
            <a:r>
              <a:rPr lang="en-US" dirty="0"/>
              <a:t>In the Project View there should be a </a:t>
            </a:r>
            <a:r>
              <a:rPr lang="en-US" dirty="0" err="1"/>
              <a:t>Lua_Testing</a:t>
            </a:r>
            <a:r>
              <a:rPr lang="en-US" dirty="0"/>
              <a:t> project with GNU_Native_9.x_9.2_C compiler node.</a:t>
            </a:r>
          </a:p>
          <a:p>
            <a:pPr lvl="4"/>
            <a:r>
              <a:rPr lang="en-US" dirty="0"/>
              <a:t>Rename the Test Suite and Group node to “</a:t>
            </a:r>
            <a:r>
              <a:rPr lang="en-US" dirty="0" err="1"/>
              <a:t>MinGW_UnitTestSuite</a:t>
            </a:r>
            <a:r>
              <a:rPr lang="en-US" dirty="0"/>
              <a:t>” and </a:t>
            </a:r>
            <a:r>
              <a:rPr lang="en-US" dirty="0" err="1"/>
              <a:t>MinGW_UnitTestGroup</a:t>
            </a:r>
            <a:r>
              <a:rPr lang="en-US" dirty="0"/>
              <a:t> respectively</a:t>
            </a:r>
          </a:p>
          <a:p>
            <a:pPr lvl="1">
              <a:buClr>
                <a:srgbClr val="000000"/>
              </a:buClr>
              <a:buSzPct val="100000"/>
              <a:buFont typeface="Wingdings 3" panose="05040102010807070707" pitchFamily="18" charset="2"/>
              <a:buAutoNum type="arabicPeriod"/>
            </a:pPr>
            <a:r>
              <a:rPr lang="en-US" dirty="0"/>
              <a:t>Import the LAPI environment into the project</a:t>
            </a:r>
          </a:p>
          <a:p>
            <a:pPr lvl="3"/>
            <a:r>
              <a:rPr lang="en-US" dirty="0"/>
              <a:t>Right click on the group node and select Create Unit Test Environment-&gt;From Script.</a:t>
            </a:r>
          </a:p>
          <a:p>
            <a:pPr lvl="3"/>
            <a:r>
              <a:rPr lang="en-US" dirty="0"/>
              <a:t>Navigate to the </a:t>
            </a:r>
            <a:r>
              <a:rPr lang="en-US" dirty="0" err="1"/>
              <a:t>MinGW_Template</a:t>
            </a:r>
            <a:r>
              <a:rPr lang="en-US" dirty="0"/>
              <a:t> directory and select </a:t>
            </a:r>
            <a:r>
              <a:rPr lang="en-US" dirty="0" err="1"/>
              <a:t>LAPI.env</a:t>
            </a:r>
            <a:endParaRPr lang="en-US" dirty="0"/>
          </a:p>
          <a:p>
            <a:pPr lvl="3"/>
            <a:r>
              <a:rPr lang="en-US" dirty="0"/>
              <a:t>The environment will build and open </a:t>
            </a:r>
          </a:p>
          <a:p>
            <a:pPr marL="285750" lvl="1" indent="-285750">
              <a:buClr>
                <a:srgbClr val="000000"/>
              </a:buClr>
              <a:buSzPct val="100000"/>
              <a:buFont typeface="Wingdings 3" panose="05040102010807070707" pitchFamily="18" charset="2"/>
              <a:buAutoNum type="arabicPeriod"/>
            </a:pPr>
            <a:r>
              <a:rPr lang="en-US" dirty="0"/>
              <a:t>Insert some test cases to make sure they run to completion</a:t>
            </a:r>
          </a:p>
        </p:txBody>
      </p:sp>
      <p:sp>
        <p:nvSpPr>
          <p:cNvPr id="10" name="Textplatzhalter 9">
            <a:extLst>
              <a:ext uri="{FF2B5EF4-FFF2-40B4-BE49-F238E27FC236}">
                <a16:creationId xmlns:a16="http://schemas.microsoft.com/office/drawing/2014/main" id="{A9B53900-59A2-4ABC-8089-622852ADA04D}"/>
              </a:ext>
            </a:extLst>
          </p:cNvPr>
          <p:cNvSpPr>
            <a:spLocks noGrp="1"/>
          </p:cNvSpPr>
          <p:nvPr>
            <p:ph type="body" sz="quarter" idx="12"/>
          </p:nvPr>
        </p:nvSpPr>
        <p:spPr/>
        <p:txBody>
          <a:bodyPr/>
          <a:lstStyle/>
          <a:p>
            <a:r>
              <a:rPr lang="en-US" dirty="0"/>
              <a:t>Create </a:t>
            </a:r>
            <a:r>
              <a:rPr lang="en-US" dirty="0" err="1"/>
              <a:t>VectorCAST</a:t>
            </a:r>
            <a:r>
              <a:rPr lang="en-US" dirty="0"/>
              <a:t> Project Based on MinGW Template</a:t>
            </a:r>
          </a:p>
        </p:txBody>
      </p:sp>
      <p:sp>
        <p:nvSpPr>
          <p:cNvPr id="3" name="Title 2"/>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17595707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DF112D-9EA5-4296-ACDC-0421305E6784}"/>
              </a:ext>
            </a:extLst>
          </p:cNvPr>
          <p:cNvSpPr>
            <a:spLocks noGrp="1"/>
          </p:cNvSpPr>
          <p:nvPr>
            <p:ph sz="quarter" idx="13"/>
          </p:nvPr>
        </p:nvSpPr>
        <p:spPr/>
        <p:txBody>
          <a:bodyPr/>
          <a:lstStyle/>
          <a:p>
            <a:r>
              <a:rPr lang="en-US" sz="2000" dirty="0"/>
              <a:t>Next we need to promote common options that will be used by all nodes.</a:t>
            </a:r>
          </a:p>
          <a:p>
            <a:pPr lvl="2"/>
            <a:r>
              <a:rPr lang="en-US" sz="2000" dirty="0"/>
              <a:t>Close the LAPI environment</a:t>
            </a:r>
          </a:p>
          <a:p>
            <a:pPr lvl="2"/>
            <a:r>
              <a:rPr lang="en-US" sz="2000" dirty="0"/>
              <a:t>In the Project View right click on the configuration column next to LAPI and select Open Configuration.</a:t>
            </a:r>
          </a:p>
          <a:p>
            <a:pPr lvl="2"/>
            <a:r>
              <a:rPr lang="en-US" sz="2000" dirty="0"/>
              <a:t>Right click anywhere in the configuration editor and select column options.</a:t>
            </a:r>
          </a:p>
          <a:p>
            <a:pPr lvl="3"/>
            <a:r>
              <a:rPr lang="en-US" sz="1800" dirty="0"/>
              <a:t>The column options will be displayed at the bottom of the configuration editor.</a:t>
            </a:r>
          </a:p>
          <a:p>
            <a:pPr lvl="2"/>
            <a:r>
              <a:rPr lang="en-US" sz="2000" dirty="0"/>
              <a:t>Check all boxes in the options.</a:t>
            </a:r>
          </a:p>
          <a:p>
            <a:pPr lvl="3"/>
            <a:r>
              <a:rPr lang="en-US" sz="1800" dirty="0"/>
              <a:t>We don’t necessarily need all of the columns. We are displaying all columns to demonstrate all of the configurable nodes and inherited settings.</a:t>
            </a:r>
          </a:p>
          <a:p>
            <a:pPr lvl="2"/>
            <a:r>
              <a:rPr lang="en-US" sz="2000" dirty="0"/>
              <a:t>Expand Manage and promote Source Directories to the </a:t>
            </a:r>
            <a:r>
              <a:rPr lang="en-US" sz="2000" dirty="0" err="1"/>
              <a:t>VectorCAST</a:t>
            </a:r>
            <a:r>
              <a:rPr lang="en-US" sz="2000" dirty="0"/>
              <a:t> Project level (gear icon)</a:t>
            </a:r>
          </a:p>
          <a:p>
            <a:pPr lvl="3"/>
            <a:r>
              <a:rPr lang="en-US" sz="1800" dirty="0"/>
              <a:t>In the project column add the directory to the source files and convert the path to VCAST_SRC_BASE environment variable. </a:t>
            </a:r>
          </a:p>
          <a:p>
            <a:pPr lvl="3"/>
            <a:r>
              <a:rPr lang="en-US" sz="1800" dirty="0"/>
              <a:t>Close the configuration editor and save.</a:t>
            </a:r>
          </a:p>
          <a:p>
            <a:pPr>
              <a:buNone/>
            </a:pPr>
            <a:r>
              <a:rPr lang="en-US" sz="1800" dirty="0"/>
              <a:t>See screenshot on next page.</a:t>
            </a:r>
            <a:endParaRPr lang="en-US" sz="2000" dirty="0"/>
          </a:p>
          <a:p>
            <a:pPr lvl="3"/>
            <a:endParaRPr lang="en-US" sz="1800" dirty="0"/>
          </a:p>
          <a:p>
            <a:pPr lvl="2"/>
            <a:endParaRPr lang="en-US" sz="2000" dirty="0"/>
          </a:p>
        </p:txBody>
      </p:sp>
      <p:sp>
        <p:nvSpPr>
          <p:cNvPr id="3" name="Text Placeholder 2">
            <a:extLst>
              <a:ext uri="{FF2B5EF4-FFF2-40B4-BE49-F238E27FC236}">
                <a16:creationId xmlns:a16="http://schemas.microsoft.com/office/drawing/2014/main" id="{0D4BBB28-FC36-49BF-8AF9-9F16F2F21125}"/>
              </a:ext>
            </a:extLst>
          </p:cNvPr>
          <p:cNvSpPr>
            <a:spLocks noGrp="1"/>
          </p:cNvSpPr>
          <p:nvPr>
            <p:ph type="body" sz="quarter" idx="12"/>
          </p:nvPr>
        </p:nvSpPr>
        <p:spPr/>
        <p:txBody>
          <a:bodyPr/>
          <a:lstStyle/>
          <a:p>
            <a:r>
              <a:rPr lang="en-US" dirty="0"/>
              <a:t>Promote Common Options</a:t>
            </a:r>
          </a:p>
        </p:txBody>
      </p:sp>
      <p:sp>
        <p:nvSpPr>
          <p:cNvPr id="4" name="Title 3">
            <a:extLst>
              <a:ext uri="{FF2B5EF4-FFF2-40B4-BE49-F238E27FC236}">
                <a16:creationId xmlns:a16="http://schemas.microsoft.com/office/drawing/2014/main" id="{6C82ABB9-84BB-45A0-806E-32AB0393698B}"/>
              </a:ext>
            </a:extLst>
          </p:cNvPr>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24703262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ERSIONCONTROLLEDXXX" val="myTrue"/>
  <p:tag name="TAGGEDVERSIONCONTROLLED" val="myTrue"/>
</p:tagLst>
</file>

<file path=ppt/tags/tag10.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1.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2.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3.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2.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3.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4.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5.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6.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7.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8.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9.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heme/theme1.xml><?xml version="1.0" encoding="utf-8"?>
<a:theme xmlns:a="http://schemas.openxmlformats.org/drawingml/2006/main" name="Vector_Template_Widescreen">
  <a:themeElements>
    <a:clrScheme name="VectorColors">
      <a:dk1>
        <a:sysClr val="windowText" lastClr="000000"/>
      </a:dk1>
      <a:lt1>
        <a:sysClr val="window" lastClr="FFFFFF"/>
      </a:lt1>
      <a:dk2>
        <a:srgbClr val="565C5E"/>
      </a:dk2>
      <a:lt2>
        <a:srgbClr val="FFFFFF"/>
      </a:lt2>
      <a:accent1>
        <a:srgbClr val="848B8E"/>
      </a:accent1>
      <a:accent2>
        <a:srgbClr val="DADEE1"/>
      </a:accent2>
      <a:accent3>
        <a:srgbClr val="FFFFFF"/>
      </a:accent3>
      <a:accent4>
        <a:srgbClr val="000000"/>
      </a:accent4>
      <a:accent5>
        <a:srgbClr val="DADEE1"/>
      </a:accent5>
      <a:accent6>
        <a:srgbClr val="B1B6BA"/>
      </a:accent6>
      <a:hlink>
        <a:srgbClr val="B70032"/>
      </a:hlink>
      <a:folHlink>
        <a:srgbClr val="000000"/>
      </a:folHlink>
    </a:clrScheme>
    <a:fontScheme name="Vector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sz="1600" dirty="0" err="1" smtClean="0"/>
        </a:defPPr>
      </a:lstStyle>
    </a:txDef>
  </a:objectDefaults>
  <a:extraClrSchemeLst/>
  <a:custClrLst>
    <a:custClr name="Vector Red">
      <a:srgbClr val="B70032"/>
    </a:custClr>
    <a:custClr name="Vector Gray">
      <a:srgbClr val="565C5E"/>
    </a:custClr>
    <a:custClr name="73% Gray">
      <a:srgbClr val="848B8E"/>
    </a:custClr>
    <a:custClr name="47% Gray">
      <a:srgbClr val="B1B6BA"/>
    </a:custClr>
    <a:custClr name="22% Gray">
      <a:srgbClr val="DADEE1"/>
    </a:custClr>
    <a:custClr name="Dark Orange">
      <a:srgbClr val="EF7C00"/>
    </a:custClr>
    <a:custClr name="Light Orange">
      <a:srgbClr val="FBB900"/>
    </a:custClr>
    <a:custClr name="Light Green">
      <a:srgbClr val="92C255"/>
    </a:custClr>
    <a:custClr name="Dark Green">
      <a:srgbClr val="00A765"/>
    </a:custClr>
    <a:custClr name="Light Blue">
      <a:srgbClr val="43BFDE"/>
    </a:custClr>
    <a:custClr name="Dark Blue">
      <a:srgbClr val="028FC3"/>
    </a:custClr>
    <a:custClr name="Violet">
      <a:srgbClr val="8884C1"/>
    </a:custClr>
    <a:custClr name="CAN">
      <a:srgbClr val="848B8E"/>
    </a:custClr>
    <a:custClr name="CAN Highspeed">
      <a:srgbClr val="F0DC00"/>
    </a:custClr>
    <a:custClr name="CAN Lowspeed">
      <a:srgbClr val="F5A500"/>
    </a:custClr>
    <a:custClr name="LIN">
      <a:srgbClr val="199C64"/>
    </a:custClr>
    <a:custClr name="FlexRay">
      <a:srgbClr val="003C91"/>
    </a:custClr>
    <a:custClr name="MOST">
      <a:srgbClr val="B70032"/>
    </a:custClr>
    <a:custClr name="Ethernet and IP">
      <a:srgbClr val="7D1E7D"/>
    </a:custClr>
    <a:custClr name="pWLAN">
      <a:srgbClr val="967800"/>
    </a:custClr>
  </a:custClrLst>
  <a:extLst>
    <a:ext uri="{05A4C25C-085E-4340-85A3-A5531E510DB2}">
      <thm15:themeFamily xmlns:thm15="http://schemas.microsoft.com/office/thememl/2012/main" name="Vector_Standard_Template_Widescreen.potx" id="{558372BC-F122-41D8-A61D-E4542A239A15}" vid="{8FAB6579-A4DE-40E3-BD1C-E03FE3A8B7C6}"/>
    </a:ext>
  </a:extLst>
</a:theme>
</file>

<file path=ppt/theme/theme2.xml><?xml version="1.0" encoding="utf-8"?>
<a:theme xmlns:a="http://schemas.openxmlformats.org/drawingml/2006/main" name="1_Vector_Template_Widescreen">
  <a:themeElements>
    <a:clrScheme name="VectorColors">
      <a:dk1>
        <a:sysClr val="windowText" lastClr="000000"/>
      </a:dk1>
      <a:lt1>
        <a:sysClr val="window" lastClr="FFFFFF"/>
      </a:lt1>
      <a:dk2>
        <a:srgbClr val="565C5E"/>
      </a:dk2>
      <a:lt2>
        <a:srgbClr val="FFFFFF"/>
      </a:lt2>
      <a:accent1>
        <a:srgbClr val="848B8E"/>
      </a:accent1>
      <a:accent2>
        <a:srgbClr val="DADEE1"/>
      </a:accent2>
      <a:accent3>
        <a:srgbClr val="FFFFFF"/>
      </a:accent3>
      <a:accent4>
        <a:srgbClr val="000000"/>
      </a:accent4>
      <a:accent5>
        <a:srgbClr val="DADEE1"/>
      </a:accent5>
      <a:accent6>
        <a:srgbClr val="B1B6BA"/>
      </a:accent6>
      <a:hlink>
        <a:srgbClr val="B70032"/>
      </a:hlink>
      <a:folHlink>
        <a:srgbClr val="000000"/>
      </a:folHlink>
    </a:clrScheme>
    <a:fontScheme name="Vector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sz="1600" dirty="0" err="1" smtClean="0"/>
        </a:defPPr>
      </a:lstStyle>
    </a:txDef>
  </a:objectDefaults>
  <a:extraClrSchemeLst/>
  <a:custClrLst>
    <a:custClr name="Vector Red">
      <a:srgbClr val="B70032"/>
    </a:custClr>
    <a:custClr name="Vector Gray">
      <a:srgbClr val="565C5E"/>
    </a:custClr>
    <a:custClr name="73% Gray">
      <a:srgbClr val="848B8E"/>
    </a:custClr>
    <a:custClr name="47% Gray">
      <a:srgbClr val="B1B6BA"/>
    </a:custClr>
    <a:custClr name="22% Gray">
      <a:srgbClr val="DADEE1"/>
    </a:custClr>
    <a:custClr name="Dark Orange">
      <a:srgbClr val="EF7C00"/>
    </a:custClr>
    <a:custClr name="Light Orange">
      <a:srgbClr val="FBB900"/>
    </a:custClr>
    <a:custClr name="Light Green">
      <a:srgbClr val="92C255"/>
    </a:custClr>
    <a:custClr name="Dark Green">
      <a:srgbClr val="00A765"/>
    </a:custClr>
    <a:custClr name="Light Blue">
      <a:srgbClr val="43BFDE"/>
    </a:custClr>
    <a:custClr name="Dark Blue">
      <a:srgbClr val="028FC3"/>
    </a:custClr>
    <a:custClr name="Violet">
      <a:srgbClr val="8884C1"/>
    </a:custClr>
    <a:custClr name="CAN">
      <a:srgbClr val="848B8E"/>
    </a:custClr>
    <a:custClr name="CAN Highspeed">
      <a:srgbClr val="F0DC00"/>
    </a:custClr>
    <a:custClr name="CAN Lowspeed">
      <a:srgbClr val="F5A500"/>
    </a:custClr>
    <a:custClr name="LIN">
      <a:srgbClr val="199C64"/>
    </a:custClr>
    <a:custClr name="FlexRay">
      <a:srgbClr val="003C91"/>
    </a:custClr>
    <a:custClr name="MOST">
      <a:srgbClr val="B70032"/>
    </a:custClr>
    <a:custClr name="Ethernet and IP">
      <a:srgbClr val="7D1E7D"/>
    </a:custClr>
    <a:custClr name="pWLAN">
      <a:srgbClr val="967800"/>
    </a:custClr>
  </a:custClrLst>
  <a:extLst>
    <a:ext uri="{05A4C25C-085E-4340-85A3-A5531E510DB2}">
      <thm15:themeFamily xmlns:thm15="http://schemas.microsoft.com/office/thememl/2012/main" name="Vector_Standard_Template_Widescreen.potx" id="{558372BC-F122-41D8-A61D-E4542A239A15}" vid="{8FAB6579-A4DE-40E3-BD1C-E03FE3A8B7C6}"/>
    </a:ext>
  </a:extLst>
</a:theme>
</file>

<file path=ppt/theme/theme3.xml><?xml version="1.0" encoding="utf-8"?>
<a:theme xmlns:a="http://schemas.openxmlformats.org/drawingml/2006/main" name="Larissa">
  <a:themeElements>
    <a:clrScheme name="">
      <a:dk1>
        <a:srgbClr val="000000"/>
      </a:dk1>
      <a:lt1>
        <a:srgbClr val="FFFFFF"/>
      </a:lt1>
      <a:dk2>
        <a:srgbClr val="000000"/>
      </a:dk2>
      <a:lt2>
        <a:srgbClr val="000000"/>
      </a:lt2>
      <a:accent1>
        <a:srgbClr val="848B8E"/>
      </a:accent1>
      <a:accent2>
        <a:srgbClr val="DADEE1"/>
      </a:accent2>
      <a:accent3>
        <a:srgbClr val="FFFFFF"/>
      </a:accent3>
      <a:accent4>
        <a:srgbClr val="000000"/>
      </a:accent4>
      <a:accent5>
        <a:srgbClr val="B1B6BA"/>
      </a:accent5>
      <a:accent6>
        <a:srgbClr val="DADEE1"/>
      </a:accent6>
      <a:hlink>
        <a:srgbClr val="B70032"/>
      </a:hlink>
      <a:folHlink>
        <a:srgbClr val="000000"/>
      </a:folHlink>
    </a:clrScheme>
    <a:fontScheme name="myFonts">
      <a:majorFont>
        <a:latin typeface="Verdana"/>
        <a:ea typeface=""/>
        <a:cs typeface=""/>
      </a:majorFont>
      <a:minorFont>
        <a:latin typeface="Verdan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
      <a:dk1>
        <a:srgbClr val="000000"/>
      </a:dk1>
      <a:lt1>
        <a:srgbClr val="FFFFFF"/>
      </a:lt1>
      <a:dk2>
        <a:srgbClr val="000000"/>
      </a:dk2>
      <a:lt2>
        <a:srgbClr val="000000"/>
      </a:lt2>
      <a:accent1>
        <a:srgbClr val="848B8E"/>
      </a:accent1>
      <a:accent2>
        <a:srgbClr val="DADEE1"/>
      </a:accent2>
      <a:accent3>
        <a:srgbClr val="FFFFFF"/>
      </a:accent3>
      <a:accent4>
        <a:srgbClr val="000000"/>
      </a:accent4>
      <a:accent5>
        <a:srgbClr val="B1B6BA"/>
      </a:accent5>
      <a:accent6>
        <a:srgbClr val="DADEE1"/>
      </a:accent6>
      <a:hlink>
        <a:srgbClr val="B70032"/>
      </a:hlink>
      <a:folHlink>
        <a:srgbClr val="0000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tns:customPropertyEditors xmlns:tns="http://schemas.microsoft.com/office/2006/customDocumentInformationPanel">
  <tns:showOnOpen>false</tns:showOnOpen>
  <tns:defaultPropertyEditorNamespace>Standard- und SharePoint-Bibliothekseigenschaften</tns:defaultPropertyEditorNamespace>
</tns:customPropertyEditors>
</file>

<file path=customXml/item2.xml><?xml version="1.0" encoding="utf-8"?>
<ct:contentTypeSchema xmlns:ct="http://schemas.microsoft.com/office/2006/metadata/contentType" xmlns:ma="http://schemas.microsoft.com/office/2006/metadata/properties/metaAttributes" ct:_="" ma:_="" ma:contentTypeName="Unmanaged Document" ma:contentTypeID="0x010100A18D8A7B40654D9DA1C5674743D516100051F41DDC0DD84CE99A5125D646E366860060C76208A73DF740BBA4AEE7F171E319" ma:contentTypeVersion="34" ma:contentTypeDescription="Content Type for unmanaged documents" ma:contentTypeScope="" ma:versionID="3bfa8cb1398a69c8185554298b3cf567">
  <xsd:schema xmlns:xsd="http://www.w3.org/2001/XMLSchema" xmlns:xs="http://www.w3.org/2001/XMLSchema" xmlns:p="http://schemas.microsoft.com/office/2006/metadata/properties" xmlns:ns3="82ea2ca9-841d-4674-b1fa-c50b97dac731" targetNamespace="http://schemas.microsoft.com/office/2006/metadata/properties" ma:root="true" ma:fieldsID="5b763298b1c7c0f56531f695699ccde1" ns3:_="">
    <xsd:import namespace="82ea2ca9-841d-4674-b1fa-c50b97dac731"/>
    <xsd:element name="properties">
      <xsd:complexType>
        <xsd:sequence>
          <xsd:element name="documentManagement">
            <xsd:complexType>
              <xsd:all>
                <xsd:element ref="ns3:vecDocumentType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ea2ca9-841d-4674-b1fa-c50b97dac731" elementFormDefault="qualified">
    <xsd:import namespace="http://schemas.microsoft.com/office/2006/documentManagement/types"/>
    <xsd:import namespace="http://schemas.microsoft.com/office/infopath/2007/PartnerControls"/>
    <xsd:element name="vecDocumentType_0" ma:index="11" nillable="true" ma:taxonomy="true" ma:internalName="vecDocumentType_0" ma:taxonomyFieldName="vecDocumentType" ma:displayName="Document Type" ma:fieldId="{66bacd0a-4b8e-440d-b650-7e8603f454a7}" ma:sspId="0114c4ad-adf5-4b85-8bd9-0564e81e12be" ma:termSetId="f2e4040f-7ffd-4fe6-b870-c54bd8a120b1"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10"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ma:index="8" ma:displayName="Subject"/>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vecDocumentType_0 xmlns="82ea2ca9-841d-4674-b1fa-c50b97dac731">
      <Terms xmlns="http://schemas.microsoft.com/office/infopath/2007/PartnerControls"/>
    </vecDocumentType_0>
  </documentManagement>
</p:properties>
</file>

<file path=customXml/itemProps1.xml><?xml version="1.0" encoding="utf-8"?>
<ds:datastoreItem xmlns:ds="http://schemas.openxmlformats.org/officeDocument/2006/customXml" ds:itemID="{021FE1AB-0860-4D41-9B56-27EE827721B0}">
  <ds:schemaRefs>
    <ds:schemaRef ds:uri="http://schemas.microsoft.com/office/2006/customDocumentInformationPanel"/>
  </ds:schemaRefs>
</ds:datastoreItem>
</file>

<file path=customXml/itemProps2.xml><?xml version="1.0" encoding="utf-8"?>
<ds:datastoreItem xmlns:ds="http://schemas.openxmlformats.org/officeDocument/2006/customXml" ds:itemID="{A94FA24B-61D3-4908-8AE1-B7E149B7AB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ea2ca9-841d-4674-b1fa-c50b97dac7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C5B0B8-2940-4B7A-A11A-783593AEAA33}">
  <ds:schemaRefs>
    <ds:schemaRef ds:uri="http://schemas.microsoft.com/sharepoint/v3/contenttype/forms"/>
  </ds:schemaRefs>
</ds:datastoreItem>
</file>

<file path=customXml/itemProps4.xml><?xml version="1.0" encoding="utf-8"?>
<ds:datastoreItem xmlns:ds="http://schemas.openxmlformats.org/officeDocument/2006/customXml" ds:itemID="{0D60AA9A-BEE5-41F7-824E-D50F195F9203}">
  <ds:schemaRefs>
    <ds:schemaRef ds:uri="http://purl.org/dc/elements/1.1/"/>
    <ds:schemaRef ds:uri="http://schemas.microsoft.com/office/2006/metadata/properties"/>
    <ds:schemaRef ds:uri="http://schemas.microsoft.com/office/infopath/2007/PartnerControls"/>
    <ds:schemaRef ds:uri="82ea2ca9-841d-4674-b1fa-c50b97dac731"/>
    <ds:schemaRef ds:uri="http://purl.org/dc/terms/"/>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Vector_Template</Template>
  <TotalTime>0</TotalTime>
  <Words>9896</Words>
  <Application>Microsoft Office PowerPoint</Application>
  <PresentationFormat>Widescreen</PresentationFormat>
  <Paragraphs>1332</Paragraphs>
  <Slides>109</Slides>
  <Notes>109</Notes>
  <HiddenSlides>1</HiddenSlides>
  <MMClips>0</MMClips>
  <ScaleCrop>false</ScaleCrop>
  <HeadingPairs>
    <vt:vector size="8" baseType="variant">
      <vt:variant>
        <vt:lpstr>Fonts Used</vt:lpstr>
      </vt:variant>
      <vt:variant>
        <vt:i4>9</vt:i4>
      </vt:variant>
      <vt:variant>
        <vt:lpstr>Theme</vt:lpstr>
      </vt:variant>
      <vt:variant>
        <vt:i4>2</vt:i4>
      </vt:variant>
      <vt:variant>
        <vt:lpstr>Slide Titles</vt:lpstr>
      </vt:variant>
      <vt:variant>
        <vt:i4>109</vt:i4>
      </vt:variant>
      <vt:variant>
        <vt:lpstr>Custom Shows</vt:lpstr>
      </vt:variant>
      <vt:variant>
        <vt:i4>50</vt:i4>
      </vt:variant>
    </vt:vector>
  </HeadingPairs>
  <TitlesOfParts>
    <vt:vector size="170" baseType="lpstr">
      <vt:lpstr>Arial</vt:lpstr>
      <vt:lpstr>Arial Black</vt:lpstr>
      <vt:lpstr>Calibri</vt:lpstr>
      <vt:lpstr>Calibri Light</vt:lpstr>
      <vt:lpstr>Mark Pro for Vector</vt:lpstr>
      <vt:lpstr>Times New Roman</vt:lpstr>
      <vt:lpstr>Verdana</vt:lpstr>
      <vt:lpstr>Wingdings</vt:lpstr>
      <vt:lpstr>Wingdings 3</vt:lpstr>
      <vt:lpstr>Vector_Template_Widescreen</vt:lpstr>
      <vt:lpstr>1_Vector_Template_Widescreen</vt:lpstr>
      <vt:lpstr>Software Test Automation for High Quality Software</vt:lpstr>
      <vt:lpstr>Company Overview</vt:lpstr>
      <vt:lpstr>Company Overview</vt:lpstr>
      <vt:lpstr>Company Overview</vt:lpstr>
      <vt:lpstr>Company Overview</vt:lpstr>
      <vt:lpstr>Company Overview</vt:lpstr>
      <vt:lpstr>Company Overview</vt:lpstr>
      <vt:lpstr>Company Overview</vt:lpstr>
      <vt:lpstr>Company Overview</vt:lpstr>
      <vt:lpstr>VectorCAST</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PowerPoint Presentation</vt:lpstr>
      <vt:lpstr>VectorCAST Workflow Overview</vt:lpstr>
      <vt:lpstr>VectorCAST Workflow Overview</vt:lpstr>
      <vt:lpstr>VectorCAST Workflow Overview</vt:lpstr>
      <vt:lpstr>VectorCAST Workflow Overview</vt:lpstr>
      <vt:lpstr>Software Test Automation for High Quality Software</vt:lpstr>
      <vt:lpstr>Training Modules</vt:lpstr>
      <vt:lpstr>PowerPoint Presentation</vt:lpstr>
      <vt:lpstr>Software Test Automation for High Quality Software</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Software Test Automation for High Quality Software</vt:lpstr>
      <vt:lpstr>Lecture: Workflow Preparation</vt:lpstr>
      <vt:lpstr>Lecture: Workflow Preparation</vt:lpstr>
      <vt:lpstr>Software Test Automation for High Quality Software</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Software Test Automation for High Quality Software</vt:lpstr>
      <vt:lpstr>Software Test Automation for High Quality Software</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Software Test Automation for High Quality Software</vt:lpstr>
      <vt:lpstr>Lecture: Configuration Management</vt:lpstr>
      <vt:lpstr>Lecture: System Test Workflow</vt:lpstr>
      <vt:lpstr>Lecture: System Test Workflow</vt:lpstr>
      <vt:lpstr>Lecture: System Test Workflow</vt:lpstr>
      <vt:lpstr>Lecture: System Test Workflow</vt:lpstr>
      <vt:lpstr>Lecture: System Test Workflow</vt:lpstr>
      <vt:lpstr>Lecture: System Test Workflow</vt:lpstr>
      <vt:lpstr>Software Test Automation for High Quality Software</vt:lpstr>
      <vt:lpstr>Software Test Automation for High Quality Software</vt:lpstr>
      <vt:lpstr>Lab: Workflow Preparation</vt:lpstr>
      <vt:lpstr>Lab: Workflow Preparation</vt:lpstr>
      <vt:lpstr>Lab: Workflow Preparation</vt:lpstr>
      <vt:lpstr>Lab: Workflow Preparation</vt:lpstr>
      <vt:lpstr>Lab: Workflow Preparation</vt:lpstr>
      <vt:lpstr>Lab: Workflow Preparation</vt:lpstr>
      <vt:lpstr>Lab: Workflow Preparation</vt:lpstr>
      <vt:lpstr>Software Test Automation for High Quality Software</vt:lpstr>
      <vt:lpstr>Lab:  Unit Test Workflow</vt:lpstr>
      <vt:lpstr>Lab:  Unit Test Workflow</vt:lpstr>
      <vt:lpstr>Lab:  Unit Test Workflow</vt:lpstr>
      <vt:lpstr>Lab:  Unit Test Workflow</vt:lpstr>
      <vt:lpstr>Lab:  Unit Test Workflow</vt:lpstr>
      <vt:lpstr>Lab:  Unit Test Workflow</vt:lpstr>
      <vt:lpstr>Software Test Automation for High Quality Software</vt:lpstr>
      <vt:lpstr>Lab: System Test Workflow</vt:lpstr>
      <vt:lpstr>Lab: System Test Workflow</vt:lpstr>
      <vt:lpstr>Lab: System Test Workflow</vt:lpstr>
      <vt:lpstr>Lab: System Test Workflow</vt:lpstr>
      <vt:lpstr>Lab: System Test Workflow</vt:lpstr>
      <vt:lpstr>Lab: System Test Workflow</vt:lpstr>
      <vt:lpstr>Lab: System Test Workflow</vt:lpstr>
      <vt:lpstr>Lab: System Test Workflow</vt:lpstr>
      <vt:lpstr>Lecture:  Building Test Environments</vt:lpstr>
      <vt:lpstr>Lecture:  Creating Test Cases</vt:lpstr>
      <vt:lpstr>Lecture:  Test Case Fundamentals</vt:lpstr>
      <vt:lpstr>Lecture:  Compound Tests</vt:lpstr>
      <vt:lpstr>Lecture:  Code Coverage Basics</vt:lpstr>
      <vt:lpstr>Lecture:  Test Reports</vt:lpstr>
      <vt:lpstr>Lecture:  Regression Testing</vt:lpstr>
      <vt:lpstr>Lecture:  Testing C++</vt:lpstr>
      <vt:lpstr>Lecture:  Test Case User Code</vt:lpstr>
      <vt:lpstr>Lecture:  Environment User Code</vt:lpstr>
      <vt:lpstr>Lecture:  Abstract Classes</vt:lpstr>
      <vt:lpstr>Lecture:  Include Paths</vt:lpstr>
      <vt:lpstr>Lecture:  Env Bulding Errors</vt:lpstr>
      <vt:lpstr>Lecture:  Stubbing Fundamentals</vt:lpstr>
      <vt:lpstr>Lecture:  Target Testing</vt:lpstr>
      <vt:lpstr>Lecture:  CSV</vt:lpstr>
      <vt:lpstr>Lecture:  Additional Test Options</vt:lpstr>
      <vt:lpstr>Lecture:  Coverage Options</vt:lpstr>
      <vt:lpstr>Lecture:  MC/DC</vt:lpstr>
      <vt:lpstr>Lecture:  QA</vt:lpstr>
      <vt:lpstr>Lecture:  Best Practices</vt:lpstr>
      <vt:lpstr>Lecture:  Trouble Shooting</vt:lpstr>
      <vt:lpstr>Lecture:  Debugging</vt:lpstr>
      <vt:lpstr>Lecture:  Probe Points</vt:lpstr>
      <vt:lpstr>Lab:  Workflow Preparation</vt:lpstr>
      <vt:lpstr>Lab:  Creating Tests</vt:lpstr>
      <vt:lpstr>Lab:   Test Case Fundamentals</vt:lpstr>
      <vt:lpstr>Lab:  Comound Tests</vt:lpstr>
      <vt:lpstr>Lab:  Coverage Basics</vt:lpstr>
      <vt:lpstr>Lab:  Test Reports</vt:lpstr>
      <vt:lpstr>Lab:  Regression Testing</vt:lpstr>
      <vt:lpstr>Lab:  C++</vt:lpstr>
      <vt:lpstr>Lab:  Test Case User Code</vt:lpstr>
      <vt:lpstr>Lab:  Env User Code</vt:lpstr>
      <vt:lpstr>Lab:  Abstract Classes</vt:lpstr>
      <vt:lpstr>Lab:  Include Paths</vt:lpstr>
      <vt:lpstr>Lab:  Env Build Errors</vt:lpstr>
      <vt:lpstr>Lab:  Stubbing Fundamentals</vt:lpstr>
      <vt:lpstr>Lab:  CSV</vt:lpstr>
      <vt:lpstr>Lab:  Additional Test Options</vt:lpstr>
      <vt:lpstr>Lab:  Coverage Options</vt:lpstr>
      <vt:lpstr>Lab:  MC/DC</vt:lpstr>
      <vt:lpstr>Lab:  QA</vt:lpstr>
      <vt:lpstr>Lab:  Adv User Code</vt:lpstr>
      <vt:lpstr>Lab:  RGW</vt:lpstr>
      <vt:lpstr>Lab:  Testing Hardware</vt:lpstr>
      <vt:lpstr>Lab:  Trouble Shooting</vt:lpstr>
      <vt:lpstr>Lab:  Debugging</vt:lpstr>
      <vt:lpstr>Lab:  Probe Points</vt:lpstr>
      <vt:lpstr>Lab:  Advanced 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VectorCAST Training</dc:title>
  <dc:subject/>
  <dc:creator>VectorCAST</dc:creator>
  <cp:lastModifiedBy>Loughlin, James</cp:lastModifiedBy>
  <cp:revision>979</cp:revision>
  <cp:lastPrinted>2020-03-20T13:52:24Z</cp:lastPrinted>
  <dcterms:created xsi:type="dcterms:W3CDTF">2018-03-09T12:40:02Z</dcterms:created>
  <dcterms:modified xsi:type="dcterms:W3CDTF">2020-07-31T14:09:13Z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otalNumberOfSlides">
    <vt:bool>false</vt:bool>
  </property>
  <property fmtid="{D5CDD505-2E9C-101B-9397-08002B2CF9AE}" pid="3" name="showAnimationMarker">
    <vt:bool>false</vt:bool>
  </property>
  <property fmtid="{D5CDD505-2E9C-101B-9397-08002B2CF9AE}" pid="4" name="showSlideNumbersOnAgenda">
    <vt:bool>false</vt:bool>
  </property>
  <property fmtid="{D5CDD505-2E9C-101B-9397-08002B2CF9AE}" pid="5" name="showSlideNumbersOnAgendaAsHyperlinks">
    <vt:bool>false</vt:bool>
  </property>
  <property fmtid="{D5CDD505-2E9C-101B-9397-08002B2CF9AE}" pid="6" name="collectVisibleSlidesOnly">
    <vt:bool>true</vt:bool>
  </property>
  <property fmtid="{D5CDD505-2E9C-101B-9397-08002B2CF9AE}" pid="7" name="checkForSize">
    <vt:bool>false</vt:bool>
  </property>
  <property fmtid="{D5CDD505-2E9C-101B-9397-08002B2CF9AE}" pid="8" name="versionControlled">
    <vt:bool>true</vt:bool>
  </property>
  <property fmtid="{D5CDD505-2E9C-101B-9397-08002B2CF9AE}" pid="9" name="AgendaType">
    <vt:lpwstr>AgendaType_1</vt:lpwstr>
  </property>
  <property fmtid="{D5CDD505-2E9C-101B-9397-08002B2CF9AE}" pid="10" name="excludeHiddenSlides">
    <vt:bool>false</vt:bool>
  </property>
  <property fmtid="{D5CDD505-2E9C-101B-9397-08002B2CF9AE}" pid="11" name="PropertiesSet">
    <vt:bool>true</vt:bool>
  </property>
  <property fmtid="{D5CDD505-2E9C-101B-9397-08002B2CF9AE}" pid="12" name="NotesLanguage">
    <vt:lpwstr>english</vt:lpwstr>
  </property>
  <property fmtid="{D5CDD505-2E9C-101B-9397-08002B2CF9AE}" pid="13" name="ContentTypeId">
    <vt:lpwstr>0x010100A18D8A7B40654D9DA1C5674743D516100051F41DDC0DD84CE99A5125D646E366860060C76208A73DF740BBA4AEE7F171E319</vt:lpwstr>
  </property>
  <property fmtid="{D5CDD505-2E9C-101B-9397-08002B2CF9AE}" pid="14" name="vecStatus">
    <vt:lpwstr>Draft</vt:lpwstr>
  </property>
  <property fmtid="{D5CDD505-2E9C-101B-9397-08002B2CF9AE}" pid="15" name="vecDocumentVersion">
    <vt:lpwstr>0.0</vt:lpwstr>
  </property>
  <property fmtid="{D5CDD505-2E9C-101B-9397-08002B2CF9AE}" pid="16" name="vecVersionDate">
    <vt:filetime>2020-06-04T07:00:00Z</vt:filetime>
  </property>
  <property fmtid="{D5CDD505-2E9C-101B-9397-08002B2CF9AE}" pid="17" name="TaxCatchAll">
    <vt:lpwstr/>
  </property>
  <property fmtid="{D5CDD505-2E9C-101B-9397-08002B2CF9AE}" pid="18" name="copyrightInFooter">
    <vt:bool>true</vt:bool>
  </property>
  <property fmtid="{D5CDD505-2E9C-101B-9397-08002B2CF9AE}" pid="19" name="companyName">
    <vt:lpwstr>Vector North America Inc</vt:lpwstr>
  </property>
  <property fmtid="{D5CDD505-2E9C-101B-9397-08002B2CF9AE}" pid="20" name="authorName">
    <vt:lpwstr>VectorCAST</vt:lpwstr>
  </property>
  <property fmtid="{D5CDD505-2E9C-101B-9397-08002B2CF9AE}" pid="21" name="VectorColorsNeedUpdate">
    <vt:bool>false</vt:bool>
  </property>
  <property fmtid="{D5CDD505-2E9C-101B-9397-08002B2CF9AE}" pid="22" name="vecDocumentType_0">
    <vt:lpwstr/>
  </property>
  <property fmtid="{D5CDD505-2E9C-101B-9397-08002B2CF9AE}" pid="23" name="fileType">
    <vt:lpwstr/>
  </property>
  <property fmtid="{D5CDD505-2E9C-101B-9397-08002B2CF9AE}" pid="24" name="documentLanguage">
    <vt:lpwstr/>
  </property>
  <property fmtid="{D5CDD505-2E9C-101B-9397-08002B2CF9AE}" pid="25" name="d1ddff27c4224bfead8a8210c371a401">
    <vt:lpwstr/>
  </property>
  <property fmtid="{D5CDD505-2E9C-101B-9397-08002B2CF9AE}" pid="26" name="k2aa9c381709455c89721ce7bf97d82e">
    <vt:lpwstr/>
  </property>
  <property fmtid="{D5CDD505-2E9C-101B-9397-08002B2CF9AE}" pid="27" name="hbb7d23b7873433e976a8e3c6bc45eaa">
    <vt:lpwstr/>
  </property>
  <property fmtid="{D5CDD505-2E9C-101B-9397-08002B2CF9AE}" pid="28" name="pa6e818b4e5243a6b10c719351d448e6">
    <vt:lpwstr/>
  </property>
  <property fmtid="{D5CDD505-2E9C-101B-9397-08002B2CF9AE}" pid="29" name="updateSplash">
    <vt:bool>true</vt:bool>
  </property>
  <property fmtid="{D5CDD505-2E9C-101B-9397-08002B2CF9AE}" pid="30" name="updateTemplate">
    <vt:bool>true</vt:bool>
  </property>
</Properties>
</file>